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Bold" charset="1" panose="00000800000000000000"/>
      <p:regular r:id="rId20"/>
    </p:embeddedFont>
    <p:embeddedFont>
      <p:font typeface="Montserrat" charset="1" panose="00000500000000000000"/>
      <p:regular r:id="rId21"/>
    </p:embeddedFont>
    <p:embeddedFont>
      <p:font typeface="Jonathan"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26" Target="fonts/font26.fntdata" Type="http://schemas.openxmlformats.org/officeDocument/2006/relationships/font"/><Relationship Id="rId27" Target="notesSlides/notesSlide6.xml" Type="http://schemas.openxmlformats.org/officeDocument/2006/relationships/notesSlide"/><Relationship Id="rId28" Target="notesSlides/notesSlide7.xml" Type="http://schemas.openxmlformats.org/officeDocument/2006/relationships/notesSlide"/><Relationship Id="rId29" Target="notesSlides/notesSlide8.xml" Type="http://schemas.openxmlformats.org/officeDocument/2006/relationships/notesSlide"/><Relationship Id="rId3" Target="viewProps.xml" Type="http://schemas.openxmlformats.org/officeDocument/2006/relationships/viewProps"/><Relationship Id="rId30" Target="notesSlides/notesSlide9.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 I’m Noy and this is Ilanit, and today we’re going to present our capstone project called “AI-Driven Web App for Dietary Restricted Individuals”.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you can see, all of these people looking for help to find recipes that meet their diverse dietary needs. </a:t>
            </a:r>
          </a:p>
          <a:p>
            <a:r>
              <a:rPr lang="en-US"/>
              <a:t/>
            </a:r>
          </a:p>
          <a:p>
            <a:r>
              <a:rPr lang="en-US"/>
              <a:t>for example, this woman is looking for a recipe for a gluten free, egg free and nut free cake. </a:t>
            </a:r>
          </a:p>
          <a:p>
            <a:r>
              <a:rPr lang="en-US"/>
              <a:t/>
            </a:r>
          </a:p>
          <a:p>
            <a:r>
              <a:rPr lang="en-US"/>
              <a:t>These people, has a limited supply of ingredients they can eat, and therefore they experience difficulties on a daily basis in recipe searching.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digital era we live in there are many solutions for diet and recipe management, like My Fitness Pal, Yummly and discussions on social media, but for these people struggling with their diet it is just (CLICK) not enough.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My Fitness Pal might fit people who aim to lose weight, but its features are not enough for those with multiple dietary restrictions.</a:t>
            </a:r>
          </a:p>
          <a:p>
            <a:r>
              <a:rPr lang="en-US"/>
              <a:t>We also have Yummly that has algorithmic inconsistencies when filtering out allergens, even when stating dietary preferences explicitly.</a:t>
            </a:r>
          </a:p>
          <a:p>
            <a:r>
              <a:rPr lang="en-US"/>
              <a:t>Social media is often based on personal experiences rather than expert guidance, and searching through posts is inconvenient. Also, the response time for recipe requests is long since it depend on user availability and group moderation.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 will present our solution called EatExact. EatExact is a web application with a convenient and user-friendly interface that generates recipes using AI, according to user needs. As you can see, we focused on creating personalized recipes and managing them in the system as well as the ability to managing Settings, so the system learns user's preferences for further uses. our audience is Individuals and families with dietary restrictions, chefs and nutritionists.</a:t>
            </a:r>
          </a:p>
          <a:p>
            <a:r>
              <a:rPr lang="en-US"/>
              <a:t>נוטרישניסטס</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the system architecture diagram, as you can see we used client-server architecture, and  connections to external services like mongoDB database and API to ChatGPT. </a:t>
            </a:r>
          </a:p>
          <a:p>
            <a:r>
              <a:rPr lang="en-US"/>
              <a:t/>
            </a:r>
          </a:p>
          <a:p>
            <a:r>
              <a:rPr lang="en-US"/>
              <a:t>Next, we will talk about the technologies we see in the diagram in detail.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for the database service we will use MongoDB which is a No-SQL database that uses JSON-like documents. It is flexible, scalable, fast and easy to deploy, and we will use it for user management, saving favorite recipes and managing user taste preferences.</a:t>
            </a:r>
          </a:p>
          <a:p>
            <a:r>
              <a:rPr lang="en-US"/>
              <a:t/>
            </a:r>
          </a:p>
          <a:p>
            <a:r>
              <a:rPr lang="en-US"/>
              <a:t>We will also use one of the popular large language models in the market nowadays which is OpenAI Chat-gpt, and we will use its ‘gpt-4’ API for generating recipes.</a:t>
            </a:r>
          </a:p>
          <a:p>
            <a:r>
              <a:rPr lang="en-US"/>
              <a:t/>
            </a:r>
          </a:p>
          <a:p>
            <a:r>
              <a:rPr lang="en-US"/>
              <a:t>The main tools we used in the development process are web application tools in order to develop our single-page web application. We used react and tailwind for the frontend, and for node.js for the backend.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success of our project was measured against several criteria. One of our primary goals was to actually generate responses through AI API based on user input and preferences, and we successfully achieved this goal by integrating OpenAI's ChatGPT API. </a:t>
            </a:r>
          </a:p>
          <a:p>
            <a:r>
              <a:rPr lang="en-US"/>
              <a:t/>
            </a:r>
          </a:p>
          <a:p>
            <a:r>
              <a:rPr lang="en-US"/>
              <a:t>We also ensured that users requesting recipes without harmful ingredients actually received appropriate responses, thanks to well-crafted prompts guiding the AI to consider dietary restrictions and preferences.</a:t>
            </a:r>
          </a:p>
          <a:p>
            <a:r>
              <a:rPr lang="en-US"/>
              <a:t/>
            </a:r>
          </a:p>
          <a:p>
            <a:r>
              <a:rPr lang="en-US"/>
              <a:t>Lastly, it was important to us to give our users a variety of culinary options, so each time they wish to use our app, they can input different criteria and get limitless options of recipes.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During the development process, we faced many challenges, and here are the key challenges we had:</a:t>
            </a:r>
          </a:p>
          <a:p>
            <a:r>
              <a:rPr lang="en-US"/>
              <a:t/>
            </a:r>
          </a:p>
          <a:p>
            <a:r>
              <a:rPr lang="en-US"/>
              <a:t>So first, we got poor responses from the api because the first versions of the prompts we used weren't good enough. we overcame it by perfecting our prompts until we got satisfying responses.</a:t>
            </a:r>
          </a:p>
          <a:p>
            <a:r>
              <a:rPr lang="en-US"/>
              <a:t/>
            </a:r>
          </a:p>
          <a:p>
            <a:r>
              <a:rPr lang="en-US"/>
              <a:t>Another challenge we had is that the response from chat gpt were formatted with marks  like asterixis that didn't match html formatting like bold text, for example. So we had to request for a specific formatting from the api.</a:t>
            </a:r>
          </a:p>
          <a:p>
            <a:r>
              <a:rPr lang="en-US"/>
              <a:t/>
            </a:r>
          </a:p>
          <a:p>
            <a:r>
              <a:rPr lang="en-US"/>
              <a:t>We also faced the challenge of different account types, like individual, professional and dietitian. so we solved it by creating different prompts for each account type, since they have different needs. </a:t>
            </a:r>
          </a:p>
          <a:p>
            <a:r>
              <a:rPr lang="en-US"/>
              <a:t/>
            </a:r>
          </a:p>
          <a:p>
            <a:r>
              <a:rPr lang="en-US"/>
              <a:t>Another significant challenge is handling the amount of code repeating across different pages. Our website has uniform design which causes repetitions. We managed to reduce it by creating reusable react components across different pages.</a:t>
            </a:r>
          </a:p>
          <a:p>
            <a:r>
              <a:rPr lang="en-US"/>
              <a:t/>
            </a:r>
          </a:p>
          <a:p>
            <a:r>
              <a:rPr lang="en-US"/>
              <a:t>Last key challenge is handling Real-Time State Updates in our application, for example selecting user input and inserting it to the prompt in real time. we managed to do so by using useState and useEffect hooks in React.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xml" Type="http://schemas.openxmlformats.org/officeDocument/2006/relationships/notesSlide"/><Relationship Id="rId20" Target="../media/image18.png" Type="http://schemas.openxmlformats.org/officeDocument/2006/relationships/image"/><Relationship Id="rId21" Target="../media/image19.svg" Type="http://schemas.openxmlformats.org/officeDocument/2006/relationships/image"/><Relationship Id="rId22" Target="../media/image20.png" Type="http://schemas.openxmlformats.org/officeDocument/2006/relationships/image"/><Relationship Id="rId23" Target="../media/image21.sv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48.jpeg" Type="http://schemas.openxmlformats.org/officeDocument/2006/relationships/image"/><Relationship Id="rId15" Target="../media/VAGQ9a6jtic.mp4" Type="http://schemas.openxmlformats.org/officeDocument/2006/relationships/video"/><Relationship Id="rId16" Target="../media/VAGQ9a6jtic.mp4" Type="http://schemas.microsoft.com/office/2007/relationships/media"/><Relationship Id="rId17" Target="../media/image20.png" Type="http://schemas.openxmlformats.org/officeDocument/2006/relationships/image"/><Relationship Id="rId18" Target="../media/image2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18" Target="../media/image15.png" Type="http://schemas.openxmlformats.org/officeDocument/2006/relationships/image"/><Relationship Id="rId19" Target="../media/image16.svg" Type="http://schemas.openxmlformats.org/officeDocument/2006/relationships/image"/><Relationship Id="rId2" Target="../media/image1.png" Type="http://schemas.openxmlformats.org/officeDocument/2006/relationships/image"/><Relationship Id="rId20" Target="../media/image20.png" Type="http://schemas.openxmlformats.org/officeDocument/2006/relationships/image"/><Relationship Id="rId21" Target="../media/image21.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22.jpe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png" Type="http://schemas.openxmlformats.org/officeDocument/2006/relationships/image"/><Relationship Id="rId18" Target="../media/image27.png" Type="http://schemas.openxmlformats.org/officeDocument/2006/relationships/image"/><Relationship Id="rId19" Target="../media/image28.png" Type="http://schemas.openxmlformats.org/officeDocument/2006/relationships/image"/><Relationship Id="rId2" Target="../notesSlides/notesSlide2.xml" Type="http://schemas.openxmlformats.org/officeDocument/2006/relationships/notesSlide"/><Relationship Id="rId20" Target="../media/image29.png" Type="http://schemas.openxmlformats.org/officeDocument/2006/relationships/image"/><Relationship Id="rId21" Target="../media/image30.jpeg" Type="http://schemas.openxmlformats.org/officeDocument/2006/relationships/image"/><Relationship Id="rId22" Target="../media/image20.png" Type="http://schemas.openxmlformats.org/officeDocument/2006/relationships/image"/><Relationship Id="rId23" Target="../media/image21.sv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png" Type="http://schemas.openxmlformats.org/officeDocument/2006/relationships/image"/><Relationship Id="rId17" Target="../media/image35.png" Type="http://schemas.openxmlformats.org/officeDocument/2006/relationships/image"/><Relationship Id="rId18" Target="../media/image20.png" Type="http://schemas.openxmlformats.org/officeDocument/2006/relationships/image"/><Relationship Id="rId19" Target="../media/image21.svg" Type="http://schemas.openxmlformats.org/officeDocument/2006/relationships/image"/><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png" Type="http://schemas.openxmlformats.org/officeDocument/2006/relationships/image"/><Relationship Id="rId17" Target="../media/image35.png" Type="http://schemas.openxmlformats.org/officeDocument/2006/relationships/image"/><Relationship Id="rId18" Target="../media/image20.png" Type="http://schemas.openxmlformats.org/officeDocument/2006/relationships/image"/><Relationship Id="rId19" Target="../media/image21.svg" Type="http://schemas.openxmlformats.org/officeDocument/2006/relationships/image"/><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38.png" Type="http://schemas.openxmlformats.org/officeDocument/2006/relationships/image"/><Relationship Id="rId18" Target="../media/image39.svg" Type="http://schemas.openxmlformats.org/officeDocument/2006/relationships/image"/><Relationship Id="rId19" Target="../media/image20.png" Type="http://schemas.openxmlformats.org/officeDocument/2006/relationships/image"/><Relationship Id="rId2" Target="../notesSlides/notesSlide5.xml" Type="http://schemas.openxmlformats.org/officeDocument/2006/relationships/notesSlide"/><Relationship Id="rId20" Target="../media/image21.sv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40.png" Type="http://schemas.openxmlformats.org/officeDocument/2006/relationships/image"/><Relationship Id="rId16" Target="../media/image20.png" Type="http://schemas.openxmlformats.org/officeDocument/2006/relationships/image"/><Relationship Id="rId17" Target="../media/image21.svg" Type="http://schemas.openxmlformats.org/officeDocument/2006/relationships/image"/><Relationship Id="rId2" Target="../notesSlides/notesSlide6.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41.png" Type="http://schemas.openxmlformats.org/officeDocument/2006/relationships/image"/><Relationship Id="rId16" Target="../media/image42.png" Type="http://schemas.openxmlformats.org/officeDocument/2006/relationships/image"/><Relationship Id="rId17" Target="../media/image43.png" Type="http://schemas.openxmlformats.org/officeDocument/2006/relationships/image"/><Relationship Id="rId18" Target="../media/image20.png" Type="http://schemas.openxmlformats.org/officeDocument/2006/relationships/image"/><Relationship Id="rId19" Target="../media/image21.svg" Type="http://schemas.openxmlformats.org/officeDocument/2006/relationships/image"/><Relationship Id="rId2" Target="../notesSlides/notesSlide7.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44.png" Type="http://schemas.openxmlformats.org/officeDocument/2006/relationships/image"/><Relationship Id="rId16" Target="../media/image45.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2" Target="../notesSlides/notesSlide8.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2" Target="../notesSlides/notesSlide9.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false" flipV="false" rot="3892984">
            <a:off x="7130457" y="4690291"/>
            <a:ext cx="3521291" cy="3639578"/>
          </a:xfrm>
          <a:custGeom>
            <a:avLst/>
            <a:gdLst/>
            <a:ahLst/>
            <a:cxnLst/>
            <a:rect r="r" b="b" t="t" l="l"/>
            <a:pathLst>
              <a:path h="3639578" w="3521291">
                <a:moveTo>
                  <a:pt x="0" y="0"/>
                </a:moveTo>
                <a:lnTo>
                  <a:pt x="3521291" y="0"/>
                </a:lnTo>
                <a:lnTo>
                  <a:pt x="3521291" y="3639578"/>
                </a:lnTo>
                <a:lnTo>
                  <a:pt x="0" y="3639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957705" y="4914345"/>
            <a:ext cx="2439543" cy="2443987"/>
          </a:xfrm>
          <a:custGeom>
            <a:avLst/>
            <a:gdLst/>
            <a:ahLst/>
            <a:cxnLst/>
            <a:rect r="r" b="b" t="t" l="l"/>
            <a:pathLst>
              <a:path h="2443987" w="2439543">
                <a:moveTo>
                  <a:pt x="0" y="0"/>
                </a:moveTo>
                <a:lnTo>
                  <a:pt x="2439543" y="0"/>
                </a:lnTo>
                <a:lnTo>
                  <a:pt x="2439543" y="2443987"/>
                </a:lnTo>
                <a:lnTo>
                  <a:pt x="0" y="24439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7991791">
            <a:off x="16088477" y="209233"/>
            <a:ext cx="2140486" cy="2204620"/>
          </a:xfrm>
          <a:custGeom>
            <a:avLst/>
            <a:gdLst/>
            <a:ahLst/>
            <a:cxnLst/>
            <a:rect r="r" b="b" t="t" l="l"/>
            <a:pathLst>
              <a:path h="2204620" w="2140486">
                <a:moveTo>
                  <a:pt x="2140486" y="0"/>
                </a:moveTo>
                <a:lnTo>
                  <a:pt x="0" y="0"/>
                </a:lnTo>
                <a:lnTo>
                  <a:pt x="0" y="2204621"/>
                </a:lnTo>
                <a:lnTo>
                  <a:pt x="2140486" y="2204621"/>
                </a:lnTo>
                <a:lnTo>
                  <a:pt x="214048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9">
              <a:alphaModFix amt="2099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439972" y="-911965"/>
            <a:ext cx="1363027" cy="4114800"/>
          </a:xfrm>
          <a:custGeom>
            <a:avLst/>
            <a:gdLst/>
            <a:ahLst/>
            <a:cxnLst/>
            <a:rect r="r" b="b" t="t" l="l"/>
            <a:pathLst>
              <a:path h="4114800" w="1363027">
                <a:moveTo>
                  <a:pt x="0" y="0"/>
                </a:moveTo>
                <a:lnTo>
                  <a:pt x="1363028" y="0"/>
                </a:lnTo>
                <a:lnTo>
                  <a:pt x="13630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6064008" y="6773325"/>
            <a:ext cx="2223992" cy="3030994"/>
          </a:xfrm>
          <a:custGeom>
            <a:avLst/>
            <a:gdLst/>
            <a:ahLst/>
            <a:cxnLst/>
            <a:rect r="r" b="b" t="t" l="l"/>
            <a:pathLst>
              <a:path h="3030994" w="2223992">
                <a:moveTo>
                  <a:pt x="0" y="0"/>
                </a:moveTo>
                <a:lnTo>
                  <a:pt x="2223992" y="0"/>
                </a:lnTo>
                <a:lnTo>
                  <a:pt x="2223992" y="3030994"/>
                </a:lnTo>
                <a:lnTo>
                  <a:pt x="0" y="30309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15622541" y="7902430"/>
            <a:ext cx="2071092" cy="2711741"/>
          </a:xfrm>
          <a:custGeom>
            <a:avLst/>
            <a:gdLst/>
            <a:ahLst/>
            <a:cxnLst/>
            <a:rect r="r" b="b" t="t" l="l"/>
            <a:pathLst>
              <a:path h="2711741" w="2071092">
                <a:moveTo>
                  <a:pt x="0" y="0"/>
                </a:moveTo>
                <a:lnTo>
                  <a:pt x="2071092" y="0"/>
                </a:lnTo>
                <a:lnTo>
                  <a:pt x="2071092" y="2711740"/>
                </a:lnTo>
                <a:lnTo>
                  <a:pt x="0" y="27117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1529054" y="5740849"/>
            <a:ext cx="1006110" cy="866512"/>
          </a:xfrm>
          <a:custGeom>
            <a:avLst/>
            <a:gdLst/>
            <a:ahLst/>
            <a:cxnLst/>
            <a:rect r="r" b="b" t="t" l="l"/>
            <a:pathLst>
              <a:path h="866512" w="1006110">
                <a:moveTo>
                  <a:pt x="0" y="0"/>
                </a:moveTo>
                <a:lnTo>
                  <a:pt x="1006110" y="0"/>
                </a:lnTo>
                <a:lnTo>
                  <a:pt x="1006110" y="866512"/>
                </a:lnTo>
                <a:lnTo>
                  <a:pt x="0" y="86651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true" flipV="false" rot="0">
            <a:off x="5752836" y="5740849"/>
            <a:ext cx="1006110" cy="866512"/>
          </a:xfrm>
          <a:custGeom>
            <a:avLst/>
            <a:gdLst/>
            <a:ahLst/>
            <a:cxnLst/>
            <a:rect r="r" b="b" t="t" l="l"/>
            <a:pathLst>
              <a:path h="866512" w="1006110">
                <a:moveTo>
                  <a:pt x="1006110" y="0"/>
                </a:moveTo>
                <a:lnTo>
                  <a:pt x="0" y="0"/>
                </a:lnTo>
                <a:lnTo>
                  <a:pt x="0" y="866512"/>
                </a:lnTo>
                <a:lnTo>
                  <a:pt x="1006110" y="866512"/>
                </a:lnTo>
                <a:lnTo>
                  <a:pt x="100611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39972" y="8861153"/>
            <a:ext cx="3350294" cy="794295"/>
          </a:xfrm>
          <a:custGeom>
            <a:avLst/>
            <a:gdLst/>
            <a:ahLst/>
            <a:cxnLst/>
            <a:rect r="r" b="b" t="t" l="l"/>
            <a:pathLst>
              <a:path h="794295" w="3350294">
                <a:moveTo>
                  <a:pt x="0" y="0"/>
                </a:moveTo>
                <a:lnTo>
                  <a:pt x="3350294" y="0"/>
                </a:lnTo>
                <a:lnTo>
                  <a:pt x="3350294" y="794294"/>
                </a:lnTo>
                <a:lnTo>
                  <a:pt x="0" y="794294"/>
                </a:lnTo>
                <a:lnTo>
                  <a:pt x="0" y="0"/>
                </a:lnTo>
                <a:close/>
              </a:path>
            </a:pathLst>
          </a:custGeom>
          <a:blipFill>
            <a:blip r:embed="rId19"/>
            <a:stretch>
              <a:fillRect l="0" t="0" r="0" b="0"/>
            </a:stretch>
          </a:blipFill>
        </p:spPr>
      </p:sp>
      <p:sp>
        <p:nvSpPr>
          <p:cNvPr name="Freeform 12" id="12"/>
          <p:cNvSpPr/>
          <p:nvPr/>
        </p:nvSpPr>
        <p:spPr>
          <a:xfrm flipH="false" flipV="false" rot="1074185">
            <a:off x="1094692" y="7192604"/>
            <a:ext cx="1335532" cy="1515497"/>
          </a:xfrm>
          <a:custGeom>
            <a:avLst/>
            <a:gdLst/>
            <a:ahLst/>
            <a:cxnLst/>
            <a:rect r="r" b="b" t="t" l="l"/>
            <a:pathLst>
              <a:path h="1515497" w="1335532">
                <a:moveTo>
                  <a:pt x="0" y="0"/>
                </a:moveTo>
                <a:lnTo>
                  <a:pt x="1335532" y="0"/>
                </a:lnTo>
                <a:lnTo>
                  <a:pt x="1335532" y="1515497"/>
                </a:lnTo>
                <a:lnTo>
                  <a:pt x="0" y="151549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1300609">
            <a:off x="191220" y="6068269"/>
            <a:ext cx="1335532" cy="1515497"/>
          </a:xfrm>
          <a:custGeom>
            <a:avLst/>
            <a:gdLst/>
            <a:ahLst/>
            <a:cxnLst/>
            <a:rect r="r" b="b" t="t" l="l"/>
            <a:pathLst>
              <a:path h="1515497" w="1335532">
                <a:moveTo>
                  <a:pt x="0" y="0"/>
                </a:moveTo>
                <a:lnTo>
                  <a:pt x="1335532" y="0"/>
                </a:lnTo>
                <a:lnTo>
                  <a:pt x="1335532" y="1515497"/>
                </a:lnTo>
                <a:lnTo>
                  <a:pt x="0" y="151549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5" id="15"/>
          <p:cNvSpPr txBox="true"/>
          <p:nvPr/>
        </p:nvSpPr>
        <p:spPr>
          <a:xfrm rot="0">
            <a:off x="3878428" y="1057275"/>
            <a:ext cx="10531144" cy="2760704"/>
          </a:xfrm>
          <a:prstGeom prst="rect">
            <a:avLst/>
          </a:prstGeom>
        </p:spPr>
        <p:txBody>
          <a:bodyPr anchor="t" rtlCol="false" tIns="0" lIns="0" bIns="0" rIns="0">
            <a:spAutoFit/>
          </a:bodyPr>
          <a:lstStyle/>
          <a:p>
            <a:pPr algn="ctr">
              <a:lnSpc>
                <a:spcPts val="4621"/>
              </a:lnSpc>
            </a:pPr>
            <a:r>
              <a:rPr lang="en-US" b="true" sz="4054" spc="182">
                <a:solidFill>
                  <a:srgbClr val="414B3B"/>
                </a:solidFill>
                <a:latin typeface="Montserrat Bold"/>
                <a:ea typeface="Montserrat Bold"/>
                <a:cs typeface="Montserrat Bold"/>
                <a:sym typeface="Montserrat Bold"/>
              </a:rPr>
              <a:t>CAPSTONE PROJECT</a:t>
            </a:r>
          </a:p>
          <a:p>
            <a:pPr algn="ctr">
              <a:lnSpc>
                <a:spcPts val="3419"/>
              </a:lnSpc>
            </a:pPr>
            <a:r>
              <a:rPr lang="en-US" sz="3000" spc="135">
                <a:solidFill>
                  <a:srgbClr val="414B3B"/>
                </a:solidFill>
                <a:latin typeface="Montserrat"/>
                <a:ea typeface="Montserrat"/>
                <a:cs typeface="Montserrat"/>
                <a:sym typeface="Montserrat"/>
              </a:rPr>
              <a:t>Phase B • 24-1-D-36</a:t>
            </a:r>
          </a:p>
          <a:p>
            <a:pPr algn="ctr">
              <a:lnSpc>
                <a:spcPts val="3419"/>
              </a:lnSpc>
            </a:pPr>
          </a:p>
          <a:p>
            <a:pPr algn="ctr">
              <a:lnSpc>
                <a:spcPts val="5432"/>
              </a:lnSpc>
            </a:pPr>
            <a:r>
              <a:rPr lang="en-US" sz="4054" spc="182">
                <a:solidFill>
                  <a:srgbClr val="414B3B"/>
                </a:solidFill>
                <a:latin typeface="Montserrat"/>
                <a:ea typeface="Montserrat"/>
                <a:cs typeface="Montserrat"/>
                <a:sym typeface="Montserrat"/>
              </a:rPr>
              <a:t>AI-Driven Web App for Dietary Restricted Individuals</a:t>
            </a:r>
          </a:p>
        </p:txBody>
      </p:sp>
      <p:sp>
        <p:nvSpPr>
          <p:cNvPr name="TextBox 16" id="16"/>
          <p:cNvSpPr txBox="true"/>
          <p:nvPr/>
        </p:nvSpPr>
        <p:spPr>
          <a:xfrm rot="0">
            <a:off x="6178610" y="8177498"/>
            <a:ext cx="5930781" cy="1417425"/>
          </a:xfrm>
          <a:prstGeom prst="rect">
            <a:avLst/>
          </a:prstGeom>
        </p:spPr>
        <p:txBody>
          <a:bodyPr anchor="t" rtlCol="false" tIns="0" lIns="0" bIns="0" rIns="0">
            <a:spAutoFit/>
          </a:bodyPr>
          <a:lstStyle/>
          <a:p>
            <a:pPr algn="ctr">
              <a:lnSpc>
                <a:spcPts val="3705"/>
              </a:lnSpc>
              <a:spcBef>
                <a:spcPct val="0"/>
              </a:spcBef>
            </a:pPr>
            <a:r>
              <a:rPr lang="en-US" sz="3250" spc="146">
                <a:solidFill>
                  <a:srgbClr val="414B3B"/>
                </a:solidFill>
                <a:latin typeface="Montserrat"/>
                <a:ea typeface="Montserrat"/>
                <a:cs typeface="Montserrat"/>
                <a:sym typeface="Montserrat"/>
              </a:rPr>
              <a:t>Supervisor - Dr. Natali Levi</a:t>
            </a:r>
          </a:p>
          <a:p>
            <a:pPr algn="ctr">
              <a:lnSpc>
                <a:spcPts val="3705"/>
              </a:lnSpc>
              <a:spcBef>
                <a:spcPct val="0"/>
              </a:spcBef>
            </a:pPr>
            <a:r>
              <a:rPr lang="en-US" sz="3250" spc="146">
                <a:solidFill>
                  <a:srgbClr val="414B3B"/>
                </a:solidFill>
                <a:latin typeface="Montserrat"/>
                <a:ea typeface="Montserrat"/>
                <a:cs typeface="Montserrat"/>
                <a:sym typeface="Montserrat"/>
              </a:rPr>
              <a:t>Ilanit Azran - 208657320</a:t>
            </a:r>
          </a:p>
          <a:p>
            <a:pPr algn="ctr">
              <a:lnSpc>
                <a:spcPts val="3705"/>
              </a:lnSpc>
              <a:spcBef>
                <a:spcPct val="0"/>
              </a:spcBef>
            </a:pPr>
            <a:r>
              <a:rPr lang="en-US" sz="3250" spc="146">
                <a:solidFill>
                  <a:srgbClr val="414B3B"/>
                </a:solidFill>
                <a:latin typeface="Montserrat"/>
                <a:ea typeface="Montserrat"/>
                <a:cs typeface="Montserrat"/>
                <a:sym typeface="Montserrat"/>
              </a:rPr>
              <a:t>Noy Biton - 312238678</a:t>
            </a:r>
          </a:p>
        </p:txBody>
      </p:sp>
      <p:sp>
        <p:nvSpPr>
          <p:cNvPr name="TextBox 17" id="17"/>
          <p:cNvSpPr txBox="true"/>
          <p:nvPr/>
        </p:nvSpPr>
        <p:spPr>
          <a:xfrm rot="0">
            <a:off x="283332" y="9862618"/>
            <a:ext cx="144363"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true" flipV="false" rot="-7991791">
            <a:off x="16088477" y="209233"/>
            <a:ext cx="2140486" cy="2204620"/>
          </a:xfrm>
          <a:custGeom>
            <a:avLst/>
            <a:gdLst/>
            <a:ahLst/>
            <a:cxnLst/>
            <a:rect r="r" b="b" t="t" l="l"/>
            <a:pathLst>
              <a:path h="2204620" w="2140486">
                <a:moveTo>
                  <a:pt x="2140486" y="0"/>
                </a:moveTo>
                <a:lnTo>
                  <a:pt x="0" y="0"/>
                </a:lnTo>
                <a:lnTo>
                  <a:pt x="0" y="2204621"/>
                </a:lnTo>
                <a:lnTo>
                  <a:pt x="2140486" y="2204621"/>
                </a:lnTo>
                <a:lnTo>
                  <a:pt x="21404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9972" y="-911965"/>
            <a:ext cx="1363027" cy="4114800"/>
          </a:xfrm>
          <a:custGeom>
            <a:avLst/>
            <a:gdLst/>
            <a:ahLst/>
            <a:cxnLst/>
            <a:rect r="r" b="b" t="t" l="l"/>
            <a:pathLst>
              <a:path h="4114800" w="1363027">
                <a:moveTo>
                  <a:pt x="0" y="0"/>
                </a:moveTo>
                <a:lnTo>
                  <a:pt x="1363028" y="0"/>
                </a:lnTo>
                <a:lnTo>
                  <a:pt x="13630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64008" y="6773325"/>
            <a:ext cx="2223992" cy="3030994"/>
          </a:xfrm>
          <a:custGeom>
            <a:avLst/>
            <a:gdLst/>
            <a:ahLst/>
            <a:cxnLst/>
            <a:rect r="r" b="b" t="t" l="l"/>
            <a:pathLst>
              <a:path h="3030994" w="2223992">
                <a:moveTo>
                  <a:pt x="0" y="0"/>
                </a:moveTo>
                <a:lnTo>
                  <a:pt x="2223992" y="0"/>
                </a:lnTo>
                <a:lnTo>
                  <a:pt x="2223992" y="3030994"/>
                </a:lnTo>
                <a:lnTo>
                  <a:pt x="0" y="30309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622541" y="7902430"/>
            <a:ext cx="2071092" cy="2711741"/>
          </a:xfrm>
          <a:custGeom>
            <a:avLst/>
            <a:gdLst/>
            <a:ahLst/>
            <a:cxnLst/>
            <a:rect r="r" b="b" t="t" l="l"/>
            <a:pathLst>
              <a:path h="2711741" w="2071092">
                <a:moveTo>
                  <a:pt x="0" y="0"/>
                </a:moveTo>
                <a:lnTo>
                  <a:pt x="2071092" y="0"/>
                </a:lnTo>
                <a:lnTo>
                  <a:pt x="2071092" y="2711740"/>
                </a:lnTo>
                <a:lnTo>
                  <a:pt x="0" y="27117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837616" y="2045807"/>
            <a:ext cx="2687831" cy="70556"/>
          </a:xfrm>
          <a:custGeom>
            <a:avLst/>
            <a:gdLst/>
            <a:ahLst/>
            <a:cxnLst/>
            <a:rect r="r" b="b" t="t" l="l"/>
            <a:pathLst>
              <a:path h="70556" w="2687831">
                <a:moveTo>
                  <a:pt x="0" y="0"/>
                </a:moveTo>
                <a:lnTo>
                  <a:pt x="2687831" y="0"/>
                </a:lnTo>
                <a:lnTo>
                  <a:pt x="2687831" y="70555"/>
                </a:lnTo>
                <a:lnTo>
                  <a:pt x="0" y="705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8" id="8">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0" t="0" r="0" b="0"/>
          <a:stretch>
            <a:fillRect/>
          </a:stretch>
        </p:blipFill>
        <p:spPr>
          <a:xfrm flipH="false" flipV="false" rot="0">
            <a:off x="1028700" y="1857372"/>
            <a:ext cx="16230600" cy="7800288"/>
          </a:xfrm>
          <a:prstGeom prst="rect">
            <a:avLst/>
          </a:prstGeom>
        </p:spPr>
      </p:pic>
      <p:sp>
        <p:nvSpPr>
          <p:cNvPr name="TextBox 9" id="9"/>
          <p:cNvSpPr txBox="true"/>
          <p:nvPr/>
        </p:nvSpPr>
        <p:spPr>
          <a:xfrm rot="0">
            <a:off x="3770599" y="638524"/>
            <a:ext cx="10821864" cy="959239"/>
          </a:xfrm>
          <a:prstGeom prst="rect">
            <a:avLst/>
          </a:prstGeom>
        </p:spPr>
        <p:txBody>
          <a:bodyPr anchor="t" rtlCol="false" tIns="0" lIns="0" bIns="0" rIns="0">
            <a:spAutoFit/>
          </a:bodyPr>
          <a:lstStyle/>
          <a:p>
            <a:pPr algn="ctr">
              <a:lnSpc>
                <a:spcPts val="7799"/>
              </a:lnSpc>
            </a:pPr>
            <a:r>
              <a:rPr lang="en-US" sz="5571" spc="250">
                <a:solidFill>
                  <a:srgbClr val="414B3B"/>
                </a:solidFill>
                <a:latin typeface="Montserrat"/>
                <a:ea typeface="Montserrat"/>
                <a:cs typeface="Montserrat"/>
                <a:sym typeface="Montserrat"/>
              </a:rPr>
              <a:t>WEBSITE DEMO</a:t>
            </a:r>
          </a:p>
        </p:txBody>
      </p:sp>
      <p:sp>
        <p:nvSpPr>
          <p:cNvPr name="Freeform 10" id="10"/>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1" id="11"/>
          <p:cNvSpPr txBox="true"/>
          <p:nvPr/>
        </p:nvSpPr>
        <p:spPr>
          <a:xfrm rot="0">
            <a:off x="157572" y="9862618"/>
            <a:ext cx="395883"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10</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false" flipV="false" rot="3892984">
            <a:off x="6566210" y="4927470"/>
            <a:ext cx="4508048" cy="4659482"/>
          </a:xfrm>
          <a:custGeom>
            <a:avLst/>
            <a:gdLst/>
            <a:ahLst/>
            <a:cxnLst/>
            <a:rect r="r" b="b" t="t" l="l"/>
            <a:pathLst>
              <a:path h="4659482" w="4508048">
                <a:moveTo>
                  <a:pt x="0" y="0"/>
                </a:moveTo>
                <a:lnTo>
                  <a:pt x="4508049" y="0"/>
                </a:lnTo>
                <a:lnTo>
                  <a:pt x="4508049" y="4659481"/>
                </a:lnTo>
                <a:lnTo>
                  <a:pt x="0" y="4659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25274" y="5214309"/>
            <a:ext cx="3123166" cy="3128855"/>
          </a:xfrm>
          <a:custGeom>
            <a:avLst/>
            <a:gdLst/>
            <a:ahLst/>
            <a:cxnLst/>
            <a:rect r="r" b="b" t="t" l="l"/>
            <a:pathLst>
              <a:path h="3128855" w="3123166">
                <a:moveTo>
                  <a:pt x="0" y="0"/>
                </a:moveTo>
                <a:lnTo>
                  <a:pt x="3123166" y="0"/>
                </a:lnTo>
                <a:lnTo>
                  <a:pt x="3123166" y="3128855"/>
                </a:lnTo>
                <a:lnTo>
                  <a:pt x="0" y="31288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7991791">
            <a:off x="16088477" y="209233"/>
            <a:ext cx="2140486" cy="2204620"/>
          </a:xfrm>
          <a:custGeom>
            <a:avLst/>
            <a:gdLst/>
            <a:ahLst/>
            <a:cxnLst/>
            <a:rect r="r" b="b" t="t" l="l"/>
            <a:pathLst>
              <a:path h="2204620" w="2140486">
                <a:moveTo>
                  <a:pt x="2140486" y="0"/>
                </a:moveTo>
                <a:lnTo>
                  <a:pt x="0" y="0"/>
                </a:lnTo>
                <a:lnTo>
                  <a:pt x="0" y="2204621"/>
                </a:lnTo>
                <a:lnTo>
                  <a:pt x="2140486" y="2204621"/>
                </a:lnTo>
                <a:lnTo>
                  <a:pt x="214048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81965">
            <a:off x="477568" y="7041124"/>
            <a:ext cx="1287836" cy="2604080"/>
          </a:xfrm>
          <a:custGeom>
            <a:avLst/>
            <a:gdLst/>
            <a:ahLst/>
            <a:cxnLst/>
            <a:rect r="r" b="b" t="t" l="l"/>
            <a:pathLst>
              <a:path h="2604080" w="1287836">
                <a:moveTo>
                  <a:pt x="0" y="0"/>
                </a:moveTo>
                <a:lnTo>
                  <a:pt x="1287836" y="0"/>
                </a:lnTo>
                <a:lnTo>
                  <a:pt x="1287836" y="2604080"/>
                </a:lnTo>
                <a:lnTo>
                  <a:pt x="0" y="26040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10">
              <a:alphaModFix amt="20999"/>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39972" y="-911965"/>
            <a:ext cx="1363027" cy="4114800"/>
          </a:xfrm>
          <a:custGeom>
            <a:avLst/>
            <a:gdLst/>
            <a:ahLst/>
            <a:cxnLst/>
            <a:rect r="r" b="b" t="t" l="l"/>
            <a:pathLst>
              <a:path h="4114800" w="1363027">
                <a:moveTo>
                  <a:pt x="0" y="0"/>
                </a:moveTo>
                <a:lnTo>
                  <a:pt x="1363028" y="0"/>
                </a:lnTo>
                <a:lnTo>
                  <a:pt x="136302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064008" y="6773325"/>
            <a:ext cx="2223992" cy="3030994"/>
          </a:xfrm>
          <a:custGeom>
            <a:avLst/>
            <a:gdLst/>
            <a:ahLst/>
            <a:cxnLst/>
            <a:rect r="r" b="b" t="t" l="l"/>
            <a:pathLst>
              <a:path h="3030994" w="2223992">
                <a:moveTo>
                  <a:pt x="0" y="0"/>
                </a:moveTo>
                <a:lnTo>
                  <a:pt x="2223992" y="0"/>
                </a:lnTo>
                <a:lnTo>
                  <a:pt x="2223992" y="3030994"/>
                </a:lnTo>
                <a:lnTo>
                  <a:pt x="0" y="30309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5622541" y="7902430"/>
            <a:ext cx="2071092" cy="2711741"/>
          </a:xfrm>
          <a:custGeom>
            <a:avLst/>
            <a:gdLst/>
            <a:ahLst/>
            <a:cxnLst/>
            <a:rect r="r" b="b" t="t" l="l"/>
            <a:pathLst>
              <a:path h="2711741" w="2071092">
                <a:moveTo>
                  <a:pt x="0" y="0"/>
                </a:moveTo>
                <a:lnTo>
                  <a:pt x="2071092" y="0"/>
                </a:lnTo>
                <a:lnTo>
                  <a:pt x="2071092" y="2711740"/>
                </a:lnTo>
                <a:lnTo>
                  <a:pt x="0" y="271174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2197408" y="6272421"/>
            <a:ext cx="1288048" cy="1109331"/>
          </a:xfrm>
          <a:custGeom>
            <a:avLst/>
            <a:gdLst/>
            <a:ahLst/>
            <a:cxnLst/>
            <a:rect r="r" b="b" t="t" l="l"/>
            <a:pathLst>
              <a:path h="1109331" w="1288048">
                <a:moveTo>
                  <a:pt x="0" y="0"/>
                </a:moveTo>
                <a:lnTo>
                  <a:pt x="1288048" y="0"/>
                </a:lnTo>
                <a:lnTo>
                  <a:pt x="1288048" y="1109331"/>
                </a:lnTo>
                <a:lnTo>
                  <a:pt x="0" y="110933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true" flipV="false" rot="0">
            <a:off x="4802544" y="6272421"/>
            <a:ext cx="1288048" cy="1109331"/>
          </a:xfrm>
          <a:custGeom>
            <a:avLst/>
            <a:gdLst/>
            <a:ahLst/>
            <a:cxnLst/>
            <a:rect r="r" b="b" t="t" l="l"/>
            <a:pathLst>
              <a:path h="1109331" w="1288048">
                <a:moveTo>
                  <a:pt x="1288048" y="0"/>
                </a:moveTo>
                <a:lnTo>
                  <a:pt x="0" y="0"/>
                </a:lnTo>
                <a:lnTo>
                  <a:pt x="0" y="1109331"/>
                </a:lnTo>
                <a:lnTo>
                  <a:pt x="1288048" y="1109331"/>
                </a:lnTo>
                <a:lnTo>
                  <a:pt x="1288048"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2" id="12"/>
          <p:cNvSpPr txBox="true"/>
          <p:nvPr/>
        </p:nvSpPr>
        <p:spPr>
          <a:xfrm rot="0">
            <a:off x="6517536" y="1035319"/>
            <a:ext cx="5252929" cy="2393079"/>
          </a:xfrm>
          <a:prstGeom prst="rect">
            <a:avLst/>
          </a:prstGeom>
        </p:spPr>
        <p:txBody>
          <a:bodyPr anchor="t" rtlCol="false" tIns="0" lIns="0" bIns="0" rIns="0">
            <a:spAutoFit/>
          </a:bodyPr>
          <a:lstStyle/>
          <a:p>
            <a:pPr algn="ctr">
              <a:lnSpc>
                <a:spcPts val="19523"/>
              </a:lnSpc>
            </a:pPr>
            <a:r>
              <a:rPr lang="en-US" sz="13945">
                <a:solidFill>
                  <a:srgbClr val="414B3B"/>
                </a:solidFill>
                <a:latin typeface="Jonathan"/>
                <a:ea typeface="Jonathan"/>
                <a:cs typeface="Jonathan"/>
                <a:sym typeface="Jonathan"/>
              </a:rPr>
              <a:t>EatExact</a:t>
            </a:r>
          </a:p>
        </p:txBody>
      </p:sp>
      <p:sp>
        <p:nvSpPr>
          <p:cNvPr name="TextBox 13" id="13"/>
          <p:cNvSpPr txBox="true"/>
          <p:nvPr/>
        </p:nvSpPr>
        <p:spPr>
          <a:xfrm rot="0">
            <a:off x="1938593" y="3505180"/>
            <a:ext cx="14410813" cy="1185254"/>
          </a:xfrm>
          <a:prstGeom prst="rect">
            <a:avLst/>
          </a:prstGeom>
        </p:spPr>
        <p:txBody>
          <a:bodyPr anchor="t" rtlCol="false" tIns="0" lIns="0" bIns="0" rIns="0">
            <a:spAutoFit/>
          </a:bodyPr>
          <a:lstStyle/>
          <a:p>
            <a:pPr algn="ctr">
              <a:lnSpc>
                <a:spcPts val="9746"/>
              </a:lnSpc>
            </a:pPr>
            <a:r>
              <a:rPr lang="en-US" sz="6961" spc="313">
                <a:solidFill>
                  <a:srgbClr val="414B3B"/>
                </a:solidFill>
                <a:latin typeface="Montserrat"/>
                <a:ea typeface="Montserrat"/>
                <a:cs typeface="Montserrat"/>
                <a:sym typeface="Montserrat"/>
              </a:rPr>
              <a:t>THANK YOU FOR LISTENING!</a:t>
            </a:r>
          </a:p>
        </p:txBody>
      </p:sp>
      <p:sp>
        <p:nvSpPr>
          <p:cNvPr name="Freeform 14" id="14"/>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5" id="15"/>
          <p:cNvSpPr txBox="true"/>
          <p:nvPr/>
        </p:nvSpPr>
        <p:spPr>
          <a:xfrm rot="0">
            <a:off x="211150" y="9862618"/>
            <a:ext cx="288727"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true" flipV="false" rot="-7991791">
            <a:off x="16088477" y="209233"/>
            <a:ext cx="2140486" cy="2204620"/>
          </a:xfrm>
          <a:custGeom>
            <a:avLst/>
            <a:gdLst/>
            <a:ahLst/>
            <a:cxnLst/>
            <a:rect r="r" b="b" t="t" l="l"/>
            <a:pathLst>
              <a:path h="2204620" w="2140486">
                <a:moveTo>
                  <a:pt x="2140486" y="0"/>
                </a:moveTo>
                <a:lnTo>
                  <a:pt x="0" y="0"/>
                </a:lnTo>
                <a:lnTo>
                  <a:pt x="0" y="2204621"/>
                </a:lnTo>
                <a:lnTo>
                  <a:pt x="2140486" y="2204621"/>
                </a:lnTo>
                <a:lnTo>
                  <a:pt x="214048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39972" y="-911965"/>
            <a:ext cx="1363027" cy="4114800"/>
          </a:xfrm>
          <a:custGeom>
            <a:avLst/>
            <a:gdLst/>
            <a:ahLst/>
            <a:cxnLst/>
            <a:rect r="r" b="b" t="t" l="l"/>
            <a:pathLst>
              <a:path h="4114800" w="1363027">
                <a:moveTo>
                  <a:pt x="0" y="0"/>
                </a:moveTo>
                <a:lnTo>
                  <a:pt x="1363028" y="0"/>
                </a:lnTo>
                <a:lnTo>
                  <a:pt x="13630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064008" y="6773325"/>
            <a:ext cx="2223992" cy="3030994"/>
          </a:xfrm>
          <a:custGeom>
            <a:avLst/>
            <a:gdLst/>
            <a:ahLst/>
            <a:cxnLst/>
            <a:rect r="r" b="b" t="t" l="l"/>
            <a:pathLst>
              <a:path h="3030994" w="2223992">
                <a:moveTo>
                  <a:pt x="0" y="0"/>
                </a:moveTo>
                <a:lnTo>
                  <a:pt x="2223992" y="0"/>
                </a:lnTo>
                <a:lnTo>
                  <a:pt x="2223992" y="3030994"/>
                </a:lnTo>
                <a:lnTo>
                  <a:pt x="0" y="30309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622541" y="7902430"/>
            <a:ext cx="2071092" cy="2711741"/>
          </a:xfrm>
          <a:custGeom>
            <a:avLst/>
            <a:gdLst/>
            <a:ahLst/>
            <a:cxnLst/>
            <a:rect r="r" b="b" t="t" l="l"/>
            <a:pathLst>
              <a:path h="2711741" w="2071092">
                <a:moveTo>
                  <a:pt x="0" y="0"/>
                </a:moveTo>
                <a:lnTo>
                  <a:pt x="2071092" y="0"/>
                </a:lnTo>
                <a:lnTo>
                  <a:pt x="2071092" y="2711740"/>
                </a:lnTo>
                <a:lnTo>
                  <a:pt x="0" y="27117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10521511" y="385023"/>
            <a:ext cx="6654493" cy="2817812"/>
            <a:chOff x="0" y="0"/>
            <a:chExt cx="8872657" cy="3757082"/>
          </a:xfrm>
        </p:grpSpPr>
        <p:sp>
          <p:nvSpPr>
            <p:cNvPr name="Freeform 8" id="8"/>
            <p:cNvSpPr/>
            <p:nvPr/>
          </p:nvSpPr>
          <p:spPr>
            <a:xfrm flipH="false" flipV="false" rot="0">
              <a:off x="0" y="0"/>
              <a:ext cx="8872657" cy="3757082"/>
            </a:xfrm>
            <a:custGeom>
              <a:avLst/>
              <a:gdLst/>
              <a:ahLst/>
              <a:cxnLst/>
              <a:rect r="r" b="b" t="t" l="l"/>
              <a:pathLst>
                <a:path h="3757082" w="8872657">
                  <a:moveTo>
                    <a:pt x="0" y="0"/>
                  </a:moveTo>
                  <a:lnTo>
                    <a:pt x="8872657" y="0"/>
                  </a:lnTo>
                  <a:lnTo>
                    <a:pt x="8872657" y="3757082"/>
                  </a:lnTo>
                  <a:lnTo>
                    <a:pt x="0" y="3757082"/>
                  </a:lnTo>
                  <a:lnTo>
                    <a:pt x="0" y="0"/>
                  </a:lnTo>
                  <a:close/>
                </a:path>
              </a:pathLst>
            </a:custGeom>
            <a:blipFill>
              <a:blip r:embed="rId13"/>
              <a:stretch>
                <a:fillRect l="0" t="0" r="0" b="0"/>
              </a:stretch>
            </a:blipFill>
          </p:spPr>
        </p:sp>
        <p:sp>
          <p:nvSpPr>
            <p:cNvPr name="Freeform 9" id="9"/>
            <p:cNvSpPr/>
            <p:nvPr/>
          </p:nvSpPr>
          <p:spPr>
            <a:xfrm flipH="false" flipV="false" rot="433312">
              <a:off x="5334499" y="656189"/>
              <a:ext cx="2342455" cy="540894"/>
            </a:xfrm>
            <a:custGeom>
              <a:avLst/>
              <a:gdLst/>
              <a:ahLst/>
              <a:cxnLst/>
              <a:rect r="r" b="b" t="t" l="l"/>
              <a:pathLst>
                <a:path h="540894" w="2342455">
                  <a:moveTo>
                    <a:pt x="0" y="0"/>
                  </a:moveTo>
                  <a:lnTo>
                    <a:pt x="2342455" y="0"/>
                  </a:lnTo>
                  <a:lnTo>
                    <a:pt x="2342455" y="540894"/>
                  </a:lnTo>
                  <a:lnTo>
                    <a:pt x="0" y="5408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0" id="10"/>
          <p:cNvSpPr/>
          <p:nvPr/>
        </p:nvSpPr>
        <p:spPr>
          <a:xfrm flipH="false" flipV="false" rot="0">
            <a:off x="3184802" y="6400942"/>
            <a:ext cx="7964971" cy="3002974"/>
          </a:xfrm>
          <a:custGeom>
            <a:avLst/>
            <a:gdLst/>
            <a:ahLst/>
            <a:cxnLst/>
            <a:rect r="r" b="b" t="t" l="l"/>
            <a:pathLst>
              <a:path h="3002974" w="7964971">
                <a:moveTo>
                  <a:pt x="0" y="0"/>
                </a:moveTo>
                <a:lnTo>
                  <a:pt x="7964970" y="0"/>
                </a:lnTo>
                <a:lnTo>
                  <a:pt x="7964970" y="3002975"/>
                </a:lnTo>
                <a:lnTo>
                  <a:pt x="0" y="3002975"/>
                </a:lnTo>
                <a:lnTo>
                  <a:pt x="0" y="0"/>
                </a:lnTo>
                <a:close/>
              </a:path>
            </a:pathLst>
          </a:custGeom>
          <a:blipFill>
            <a:blip r:embed="rId16"/>
            <a:stretch>
              <a:fillRect l="0" t="0" r="0" b="0"/>
            </a:stretch>
          </a:blipFill>
        </p:spPr>
      </p:sp>
      <p:sp>
        <p:nvSpPr>
          <p:cNvPr name="Freeform 11" id="11"/>
          <p:cNvSpPr/>
          <p:nvPr/>
        </p:nvSpPr>
        <p:spPr>
          <a:xfrm flipH="false" flipV="false" rot="0">
            <a:off x="1055899" y="3887089"/>
            <a:ext cx="9465612" cy="2886236"/>
          </a:xfrm>
          <a:custGeom>
            <a:avLst/>
            <a:gdLst/>
            <a:ahLst/>
            <a:cxnLst/>
            <a:rect r="r" b="b" t="t" l="l"/>
            <a:pathLst>
              <a:path h="2886236" w="9465612">
                <a:moveTo>
                  <a:pt x="0" y="0"/>
                </a:moveTo>
                <a:lnTo>
                  <a:pt x="9465612" y="0"/>
                </a:lnTo>
                <a:lnTo>
                  <a:pt x="9465612" y="2886236"/>
                </a:lnTo>
                <a:lnTo>
                  <a:pt x="0" y="2886236"/>
                </a:lnTo>
                <a:lnTo>
                  <a:pt x="0" y="0"/>
                </a:lnTo>
                <a:close/>
              </a:path>
            </a:pathLst>
          </a:custGeom>
          <a:blipFill>
            <a:blip r:embed="rId17"/>
            <a:stretch>
              <a:fillRect l="0" t="0" r="0" b="0"/>
            </a:stretch>
          </a:blipFill>
        </p:spPr>
      </p:sp>
      <p:sp>
        <p:nvSpPr>
          <p:cNvPr name="Freeform 12" id="12"/>
          <p:cNvSpPr/>
          <p:nvPr/>
        </p:nvSpPr>
        <p:spPr>
          <a:xfrm flipH="false" flipV="false" rot="0">
            <a:off x="302450" y="1002174"/>
            <a:ext cx="12124284" cy="2394546"/>
          </a:xfrm>
          <a:custGeom>
            <a:avLst/>
            <a:gdLst/>
            <a:ahLst/>
            <a:cxnLst/>
            <a:rect r="r" b="b" t="t" l="l"/>
            <a:pathLst>
              <a:path h="2394546" w="12124284">
                <a:moveTo>
                  <a:pt x="0" y="0"/>
                </a:moveTo>
                <a:lnTo>
                  <a:pt x="12124285" y="0"/>
                </a:lnTo>
                <a:lnTo>
                  <a:pt x="12124285" y="2394546"/>
                </a:lnTo>
                <a:lnTo>
                  <a:pt x="0" y="2394546"/>
                </a:lnTo>
                <a:lnTo>
                  <a:pt x="0" y="0"/>
                </a:lnTo>
                <a:close/>
              </a:path>
            </a:pathLst>
          </a:custGeom>
          <a:blipFill>
            <a:blip r:embed="rId18"/>
            <a:stretch>
              <a:fillRect l="0" t="0" r="0" b="0"/>
            </a:stretch>
          </a:blipFill>
        </p:spPr>
      </p:sp>
      <p:sp>
        <p:nvSpPr>
          <p:cNvPr name="Freeform 13" id="13"/>
          <p:cNvSpPr/>
          <p:nvPr/>
        </p:nvSpPr>
        <p:spPr>
          <a:xfrm flipH="false" flipV="false" rot="0">
            <a:off x="7424089" y="2846296"/>
            <a:ext cx="7945093" cy="2840160"/>
          </a:xfrm>
          <a:custGeom>
            <a:avLst/>
            <a:gdLst/>
            <a:ahLst/>
            <a:cxnLst/>
            <a:rect r="r" b="b" t="t" l="l"/>
            <a:pathLst>
              <a:path h="2840160" w="7945093">
                <a:moveTo>
                  <a:pt x="0" y="0"/>
                </a:moveTo>
                <a:lnTo>
                  <a:pt x="7945093" y="0"/>
                </a:lnTo>
                <a:lnTo>
                  <a:pt x="7945093" y="2840160"/>
                </a:lnTo>
                <a:lnTo>
                  <a:pt x="0" y="2840160"/>
                </a:lnTo>
                <a:lnTo>
                  <a:pt x="0" y="0"/>
                </a:lnTo>
                <a:close/>
              </a:path>
            </a:pathLst>
          </a:custGeom>
          <a:blipFill>
            <a:blip r:embed="rId19"/>
            <a:stretch>
              <a:fillRect l="-143" t="0" r="0" b="-22989"/>
            </a:stretch>
          </a:blipFill>
        </p:spPr>
      </p:sp>
      <p:grpSp>
        <p:nvGrpSpPr>
          <p:cNvPr name="Group 14" id="14"/>
          <p:cNvGrpSpPr/>
          <p:nvPr/>
        </p:nvGrpSpPr>
        <p:grpSpPr>
          <a:xfrm rot="0">
            <a:off x="10866152" y="5783809"/>
            <a:ext cx="5965210" cy="3010367"/>
            <a:chOff x="0" y="0"/>
            <a:chExt cx="7953614" cy="4013823"/>
          </a:xfrm>
        </p:grpSpPr>
        <p:sp>
          <p:nvSpPr>
            <p:cNvPr name="Freeform 15" id="15"/>
            <p:cNvSpPr/>
            <p:nvPr/>
          </p:nvSpPr>
          <p:spPr>
            <a:xfrm flipH="false" flipV="false" rot="0">
              <a:off x="0" y="10853"/>
              <a:ext cx="7953614" cy="4002970"/>
            </a:xfrm>
            <a:custGeom>
              <a:avLst/>
              <a:gdLst/>
              <a:ahLst/>
              <a:cxnLst/>
              <a:rect r="r" b="b" t="t" l="l"/>
              <a:pathLst>
                <a:path h="4002970" w="7953614">
                  <a:moveTo>
                    <a:pt x="0" y="0"/>
                  </a:moveTo>
                  <a:lnTo>
                    <a:pt x="7953614" y="0"/>
                  </a:lnTo>
                  <a:lnTo>
                    <a:pt x="7953614" y="4002970"/>
                  </a:lnTo>
                  <a:lnTo>
                    <a:pt x="0" y="4002970"/>
                  </a:lnTo>
                  <a:lnTo>
                    <a:pt x="0" y="0"/>
                  </a:lnTo>
                  <a:close/>
                </a:path>
              </a:pathLst>
            </a:custGeom>
            <a:blipFill>
              <a:blip r:embed="rId20"/>
              <a:stretch>
                <a:fillRect l="0" t="0" r="0" b="0"/>
              </a:stretch>
            </a:blipFill>
          </p:spPr>
        </p:sp>
        <p:sp>
          <p:nvSpPr>
            <p:cNvPr name="Freeform 16" id="16"/>
            <p:cNvSpPr/>
            <p:nvPr/>
          </p:nvSpPr>
          <p:spPr>
            <a:xfrm flipH="false" flipV="false" rot="433312">
              <a:off x="3397453" y="185766"/>
              <a:ext cx="2999122" cy="692524"/>
            </a:xfrm>
            <a:custGeom>
              <a:avLst/>
              <a:gdLst/>
              <a:ahLst/>
              <a:cxnLst/>
              <a:rect r="r" b="b" t="t" l="l"/>
              <a:pathLst>
                <a:path h="692524" w="2999122">
                  <a:moveTo>
                    <a:pt x="0" y="0"/>
                  </a:moveTo>
                  <a:lnTo>
                    <a:pt x="2999122" y="0"/>
                  </a:lnTo>
                  <a:lnTo>
                    <a:pt x="2999122" y="692524"/>
                  </a:lnTo>
                  <a:lnTo>
                    <a:pt x="0" y="6925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grpSp>
        <p:nvGrpSpPr>
          <p:cNvPr name="Group 17" id="17"/>
          <p:cNvGrpSpPr/>
          <p:nvPr/>
        </p:nvGrpSpPr>
        <p:grpSpPr>
          <a:xfrm rot="0">
            <a:off x="8675242" y="8325389"/>
            <a:ext cx="6214655" cy="1478931"/>
            <a:chOff x="0" y="0"/>
            <a:chExt cx="8286207" cy="1971907"/>
          </a:xfrm>
        </p:grpSpPr>
        <p:sp>
          <p:nvSpPr>
            <p:cNvPr name="Freeform 18" id="18"/>
            <p:cNvSpPr/>
            <p:nvPr/>
          </p:nvSpPr>
          <p:spPr>
            <a:xfrm flipH="false" flipV="false" rot="0">
              <a:off x="0" y="0"/>
              <a:ext cx="8286207" cy="1971907"/>
            </a:xfrm>
            <a:custGeom>
              <a:avLst/>
              <a:gdLst/>
              <a:ahLst/>
              <a:cxnLst/>
              <a:rect r="r" b="b" t="t" l="l"/>
              <a:pathLst>
                <a:path h="1971907" w="8286207">
                  <a:moveTo>
                    <a:pt x="0" y="0"/>
                  </a:moveTo>
                  <a:lnTo>
                    <a:pt x="8286207" y="0"/>
                  </a:lnTo>
                  <a:lnTo>
                    <a:pt x="8286207" y="1971907"/>
                  </a:lnTo>
                  <a:lnTo>
                    <a:pt x="0" y="1971907"/>
                  </a:lnTo>
                  <a:lnTo>
                    <a:pt x="0" y="0"/>
                  </a:lnTo>
                  <a:close/>
                </a:path>
              </a:pathLst>
            </a:custGeom>
            <a:blipFill>
              <a:blip r:embed="rId21"/>
              <a:stretch>
                <a:fillRect l="0" t="0" r="0" b="0"/>
              </a:stretch>
            </a:blipFill>
          </p:spPr>
        </p:sp>
        <p:sp>
          <p:nvSpPr>
            <p:cNvPr name="Freeform 19" id="19"/>
            <p:cNvSpPr/>
            <p:nvPr/>
          </p:nvSpPr>
          <p:spPr>
            <a:xfrm flipH="false" flipV="false" rot="433312">
              <a:off x="4360030" y="609526"/>
              <a:ext cx="2218306" cy="512227"/>
            </a:xfrm>
            <a:custGeom>
              <a:avLst/>
              <a:gdLst/>
              <a:ahLst/>
              <a:cxnLst/>
              <a:rect r="r" b="b" t="t" l="l"/>
              <a:pathLst>
                <a:path h="512227" w="2218306">
                  <a:moveTo>
                    <a:pt x="0" y="0"/>
                  </a:moveTo>
                  <a:lnTo>
                    <a:pt x="2218307" y="0"/>
                  </a:lnTo>
                  <a:lnTo>
                    <a:pt x="2218307" y="512227"/>
                  </a:lnTo>
                  <a:lnTo>
                    <a:pt x="0" y="5122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20" id="20"/>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1" id="21"/>
          <p:cNvSpPr txBox="true"/>
          <p:nvPr/>
        </p:nvSpPr>
        <p:spPr>
          <a:xfrm rot="0">
            <a:off x="246497" y="9862618"/>
            <a:ext cx="218033"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true" flipV="false" rot="-7991791">
            <a:off x="16088477" y="209233"/>
            <a:ext cx="2140486" cy="2204620"/>
          </a:xfrm>
          <a:custGeom>
            <a:avLst/>
            <a:gdLst/>
            <a:ahLst/>
            <a:cxnLst/>
            <a:rect r="r" b="b" t="t" l="l"/>
            <a:pathLst>
              <a:path h="2204620" w="2140486">
                <a:moveTo>
                  <a:pt x="2140486" y="0"/>
                </a:moveTo>
                <a:lnTo>
                  <a:pt x="0" y="0"/>
                </a:lnTo>
                <a:lnTo>
                  <a:pt x="0" y="2204621"/>
                </a:lnTo>
                <a:lnTo>
                  <a:pt x="2140486" y="2204621"/>
                </a:lnTo>
                <a:lnTo>
                  <a:pt x="214048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39972" y="-911965"/>
            <a:ext cx="1363027" cy="4114800"/>
          </a:xfrm>
          <a:custGeom>
            <a:avLst/>
            <a:gdLst/>
            <a:ahLst/>
            <a:cxnLst/>
            <a:rect r="r" b="b" t="t" l="l"/>
            <a:pathLst>
              <a:path h="4114800" w="1363027">
                <a:moveTo>
                  <a:pt x="0" y="0"/>
                </a:moveTo>
                <a:lnTo>
                  <a:pt x="1363028" y="0"/>
                </a:lnTo>
                <a:lnTo>
                  <a:pt x="13630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064008" y="6773325"/>
            <a:ext cx="2223992" cy="3030994"/>
          </a:xfrm>
          <a:custGeom>
            <a:avLst/>
            <a:gdLst/>
            <a:ahLst/>
            <a:cxnLst/>
            <a:rect r="r" b="b" t="t" l="l"/>
            <a:pathLst>
              <a:path h="3030994" w="2223992">
                <a:moveTo>
                  <a:pt x="0" y="0"/>
                </a:moveTo>
                <a:lnTo>
                  <a:pt x="2223992" y="0"/>
                </a:lnTo>
                <a:lnTo>
                  <a:pt x="2223992" y="3030994"/>
                </a:lnTo>
                <a:lnTo>
                  <a:pt x="0" y="30309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622541" y="7902430"/>
            <a:ext cx="2071092" cy="2711741"/>
          </a:xfrm>
          <a:custGeom>
            <a:avLst/>
            <a:gdLst/>
            <a:ahLst/>
            <a:cxnLst/>
            <a:rect r="r" b="b" t="t" l="l"/>
            <a:pathLst>
              <a:path h="2711741" w="2071092">
                <a:moveTo>
                  <a:pt x="0" y="0"/>
                </a:moveTo>
                <a:lnTo>
                  <a:pt x="2071092" y="0"/>
                </a:lnTo>
                <a:lnTo>
                  <a:pt x="2071092" y="2711740"/>
                </a:lnTo>
                <a:lnTo>
                  <a:pt x="0" y="27117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7800085" y="1916002"/>
            <a:ext cx="2687831" cy="70556"/>
          </a:xfrm>
          <a:custGeom>
            <a:avLst/>
            <a:gdLst/>
            <a:ahLst/>
            <a:cxnLst/>
            <a:rect r="r" b="b" t="t" l="l"/>
            <a:pathLst>
              <a:path h="70556" w="2687831">
                <a:moveTo>
                  <a:pt x="0" y="0"/>
                </a:moveTo>
                <a:lnTo>
                  <a:pt x="2687830" y="0"/>
                </a:lnTo>
                <a:lnTo>
                  <a:pt x="2687830" y="70556"/>
                </a:lnTo>
                <a:lnTo>
                  <a:pt x="0" y="705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840622" y="3106344"/>
            <a:ext cx="2422549" cy="2438179"/>
          </a:xfrm>
          <a:custGeom>
            <a:avLst/>
            <a:gdLst/>
            <a:ahLst/>
            <a:cxnLst/>
            <a:rect r="r" b="b" t="t" l="l"/>
            <a:pathLst>
              <a:path h="2438179" w="2422549">
                <a:moveTo>
                  <a:pt x="0" y="0"/>
                </a:moveTo>
                <a:lnTo>
                  <a:pt x="2422550" y="0"/>
                </a:lnTo>
                <a:lnTo>
                  <a:pt x="2422550" y="2438179"/>
                </a:lnTo>
                <a:lnTo>
                  <a:pt x="0" y="2438179"/>
                </a:lnTo>
                <a:lnTo>
                  <a:pt x="0" y="0"/>
                </a:lnTo>
                <a:close/>
              </a:path>
            </a:pathLst>
          </a:custGeom>
          <a:blipFill>
            <a:blip r:embed="rId15"/>
            <a:stretch>
              <a:fillRect l="0" t="0" r="0" b="0"/>
            </a:stretch>
          </a:blipFill>
        </p:spPr>
      </p:sp>
      <p:sp>
        <p:nvSpPr>
          <p:cNvPr name="Freeform 9" id="9"/>
          <p:cNvSpPr/>
          <p:nvPr/>
        </p:nvSpPr>
        <p:spPr>
          <a:xfrm flipH="false" flipV="false" rot="0">
            <a:off x="7968272" y="3106344"/>
            <a:ext cx="2487382" cy="2487382"/>
          </a:xfrm>
          <a:custGeom>
            <a:avLst/>
            <a:gdLst/>
            <a:ahLst/>
            <a:cxnLst/>
            <a:rect r="r" b="b" t="t" l="l"/>
            <a:pathLst>
              <a:path h="2487382" w="2487382">
                <a:moveTo>
                  <a:pt x="0" y="0"/>
                </a:moveTo>
                <a:lnTo>
                  <a:pt x="2487382" y="0"/>
                </a:lnTo>
                <a:lnTo>
                  <a:pt x="2487382" y="2487382"/>
                </a:lnTo>
                <a:lnTo>
                  <a:pt x="0" y="2487382"/>
                </a:lnTo>
                <a:lnTo>
                  <a:pt x="0" y="0"/>
                </a:lnTo>
                <a:close/>
              </a:path>
            </a:pathLst>
          </a:custGeom>
          <a:blipFill>
            <a:blip r:embed="rId16"/>
            <a:stretch>
              <a:fillRect l="0" t="0" r="0" b="0"/>
            </a:stretch>
          </a:blipFill>
        </p:spPr>
      </p:sp>
      <p:sp>
        <p:nvSpPr>
          <p:cNvPr name="Freeform 10" id="10"/>
          <p:cNvSpPr/>
          <p:nvPr/>
        </p:nvSpPr>
        <p:spPr>
          <a:xfrm flipH="false" flipV="false" rot="0">
            <a:off x="13156729" y="3202835"/>
            <a:ext cx="2465811" cy="2465811"/>
          </a:xfrm>
          <a:custGeom>
            <a:avLst/>
            <a:gdLst/>
            <a:ahLst/>
            <a:cxnLst/>
            <a:rect r="r" b="b" t="t" l="l"/>
            <a:pathLst>
              <a:path h="2465811" w="2465811">
                <a:moveTo>
                  <a:pt x="0" y="0"/>
                </a:moveTo>
                <a:lnTo>
                  <a:pt x="2465812" y="0"/>
                </a:lnTo>
                <a:lnTo>
                  <a:pt x="2465812" y="2465811"/>
                </a:lnTo>
                <a:lnTo>
                  <a:pt x="0" y="2465811"/>
                </a:lnTo>
                <a:lnTo>
                  <a:pt x="0" y="0"/>
                </a:lnTo>
                <a:close/>
              </a:path>
            </a:pathLst>
          </a:custGeom>
          <a:blipFill>
            <a:blip r:embed="rId17"/>
            <a:stretch>
              <a:fillRect l="0" t="0" r="0" b="0"/>
            </a:stretch>
          </a:blipFill>
        </p:spPr>
      </p:sp>
      <p:sp>
        <p:nvSpPr>
          <p:cNvPr name="TextBox 11" id="11"/>
          <p:cNvSpPr txBox="true"/>
          <p:nvPr/>
        </p:nvSpPr>
        <p:spPr>
          <a:xfrm rot="0">
            <a:off x="2102641" y="5944520"/>
            <a:ext cx="3898512" cy="1957909"/>
          </a:xfrm>
          <a:prstGeom prst="rect">
            <a:avLst/>
          </a:prstGeom>
        </p:spPr>
        <p:txBody>
          <a:bodyPr anchor="t" rtlCol="false" tIns="0" lIns="0" bIns="0" rIns="0">
            <a:spAutoFit/>
          </a:bodyPr>
          <a:lstStyle/>
          <a:p>
            <a:pPr algn="ctr">
              <a:lnSpc>
                <a:spcPts val="3908"/>
              </a:lnSpc>
            </a:pPr>
            <a:r>
              <a:rPr lang="en-US" sz="2791">
                <a:solidFill>
                  <a:srgbClr val="414B3B"/>
                </a:solidFill>
                <a:latin typeface="Montserrat"/>
                <a:ea typeface="Montserrat"/>
                <a:cs typeface="Montserrat"/>
                <a:sym typeface="Montserrat"/>
              </a:rPr>
              <a:t>Diet tracking and categorization of recipes under specific dietary labels. </a:t>
            </a:r>
          </a:p>
        </p:txBody>
      </p:sp>
      <p:sp>
        <p:nvSpPr>
          <p:cNvPr name="TextBox 12" id="12"/>
          <p:cNvSpPr txBox="true"/>
          <p:nvPr/>
        </p:nvSpPr>
        <p:spPr>
          <a:xfrm rot="0">
            <a:off x="3733068" y="638524"/>
            <a:ext cx="10821864" cy="959239"/>
          </a:xfrm>
          <a:prstGeom prst="rect">
            <a:avLst/>
          </a:prstGeom>
        </p:spPr>
        <p:txBody>
          <a:bodyPr anchor="t" rtlCol="false" tIns="0" lIns="0" bIns="0" rIns="0">
            <a:spAutoFit/>
          </a:bodyPr>
          <a:lstStyle/>
          <a:p>
            <a:pPr algn="ctr">
              <a:lnSpc>
                <a:spcPts val="7799"/>
              </a:lnSpc>
            </a:pPr>
            <a:r>
              <a:rPr lang="en-US" sz="5571" spc="250">
                <a:solidFill>
                  <a:srgbClr val="414B3B"/>
                </a:solidFill>
                <a:latin typeface="Montserrat"/>
                <a:ea typeface="Montserrat"/>
                <a:cs typeface="Montserrat"/>
                <a:sym typeface="Montserrat"/>
              </a:rPr>
              <a:t>CURRENT SOLUTIONS</a:t>
            </a:r>
          </a:p>
        </p:txBody>
      </p:sp>
      <p:sp>
        <p:nvSpPr>
          <p:cNvPr name="TextBox 13" id="13"/>
          <p:cNvSpPr txBox="true"/>
          <p:nvPr/>
        </p:nvSpPr>
        <p:spPr>
          <a:xfrm rot="0">
            <a:off x="7035548" y="5944520"/>
            <a:ext cx="4352829" cy="967309"/>
          </a:xfrm>
          <a:prstGeom prst="rect">
            <a:avLst/>
          </a:prstGeom>
        </p:spPr>
        <p:txBody>
          <a:bodyPr anchor="t" rtlCol="false" tIns="0" lIns="0" bIns="0" rIns="0">
            <a:spAutoFit/>
          </a:bodyPr>
          <a:lstStyle/>
          <a:p>
            <a:pPr algn="ctr">
              <a:lnSpc>
                <a:spcPts val="3908"/>
              </a:lnSpc>
            </a:pPr>
            <a:r>
              <a:rPr lang="en-US" sz="2791">
                <a:solidFill>
                  <a:srgbClr val="414B3B"/>
                </a:solidFill>
                <a:latin typeface="Montserrat"/>
                <a:ea typeface="Montserrat"/>
                <a:cs typeface="Montserrat"/>
                <a:sym typeface="Montserrat"/>
              </a:rPr>
              <a:t>Recipe recommendations app</a:t>
            </a:r>
          </a:p>
        </p:txBody>
      </p:sp>
      <p:sp>
        <p:nvSpPr>
          <p:cNvPr name="TextBox 14" id="14"/>
          <p:cNvSpPr txBox="true"/>
          <p:nvPr/>
        </p:nvSpPr>
        <p:spPr>
          <a:xfrm rot="0">
            <a:off x="12440379" y="5944520"/>
            <a:ext cx="3898512" cy="2453209"/>
          </a:xfrm>
          <a:prstGeom prst="rect">
            <a:avLst/>
          </a:prstGeom>
        </p:spPr>
        <p:txBody>
          <a:bodyPr anchor="t" rtlCol="false" tIns="0" lIns="0" bIns="0" rIns="0">
            <a:spAutoFit/>
          </a:bodyPr>
          <a:lstStyle/>
          <a:p>
            <a:pPr algn="ctr">
              <a:lnSpc>
                <a:spcPts val="3908"/>
              </a:lnSpc>
            </a:pPr>
            <a:r>
              <a:rPr lang="en-US" sz="2791">
                <a:solidFill>
                  <a:srgbClr val="414B3B"/>
                </a:solidFill>
                <a:latin typeface="Montserrat"/>
                <a:ea typeface="Montserrat"/>
                <a:cs typeface="Montserrat"/>
                <a:sym typeface="Montserrat"/>
              </a:rPr>
              <a:t>Dietary discussions on dedicated forums</a:t>
            </a:r>
          </a:p>
          <a:p>
            <a:pPr algn="ctr">
              <a:lnSpc>
                <a:spcPts val="3908"/>
              </a:lnSpc>
            </a:pPr>
            <a:r>
              <a:rPr lang="en-US" sz="2791">
                <a:solidFill>
                  <a:srgbClr val="414B3B"/>
                </a:solidFill>
                <a:latin typeface="Montserrat"/>
                <a:ea typeface="Montserrat"/>
                <a:cs typeface="Montserrat"/>
                <a:sym typeface="Montserrat"/>
              </a:rPr>
              <a:t> Group posts on social media</a:t>
            </a:r>
          </a:p>
          <a:p>
            <a:pPr algn="ctr">
              <a:lnSpc>
                <a:spcPts val="3908"/>
              </a:lnSpc>
            </a:pPr>
          </a:p>
        </p:txBody>
      </p:sp>
      <p:sp>
        <p:nvSpPr>
          <p:cNvPr name="Freeform 15" id="15"/>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6" id="16"/>
          <p:cNvSpPr txBox="true"/>
          <p:nvPr/>
        </p:nvSpPr>
        <p:spPr>
          <a:xfrm rot="0">
            <a:off x="247241" y="9862618"/>
            <a:ext cx="216545"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true" flipV="false" rot="-7991791">
            <a:off x="16088477" y="209233"/>
            <a:ext cx="2140486" cy="2204620"/>
          </a:xfrm>
          <a:custGeom>
            <a:avLst/>
            <a:gdLst/>
            <a:ahLst/>
            <a:cxnLst/>
            <a:rect r="r" b="b" t="t" l="l"/>
            <a:pathLst>
              <a:path h="2204620" w="2140486">
                <a:moveTo>
                  <a:pt x="2140486" y="0"/>
                </a:moveTo>
                <a:lnTo>
                  <a:pt x="0" y="0"/>
                </a:lnTo>
                <a:lnTo>
                  <a:pt x="0" y="2204621"/>
                </a:lnTo>
                <a:lnTo>
                  <a:pt x="2140486" y="2204621"/>
                </a:lnTo>
                <a:lnTo>
                  <a:pt x="214048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39972" y="-911965"/>
            <a:ext cx="1363027" cy="4114800"/>
          </a:xfrm>
          <a:custGeom>
            <a:avLst/>
            <a:gdLst/>
            <a:ahLst/>
            <a:cxnLst/>
            <a:rect r="r" b="b" t="t" l="l"/>
            <a:pathLst>
              <a:path h="4114800" w="1363027">
                <a:moveTo>
                  <a:pt x="0" y="0"/>
                </a:moveTo>
                <a:lnTo>
                  <a:pt x="1363028" y="0"/>
                </a:lnTo>
                <a:lnTo>
                  <a:pt x="13630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064008" y="6773325"/>
            <a:ext cx="2223992" cy="3030994"/>
          </a:xfrm>
          <a:custGeom>
            <a:avLst/>
            <a:gdLst/>
            <a:ahLst/>
            <a:cxnLst/>
            <a:rect r="r" b="b" t="t" l="l"/>
            <a:pathLst>
              <a:path h="3030994" w="2223992">
                <a:moveTo>
                  <a:pt x="0" y="0"/>
                </a:moveTo>
                <a:lnTo>
                  <a:pt x="2223992" y="0"/>
                </a:lnTo>
                <a:lnTo>
                  <a:pt x="2223992" y="3030994"/>
                </a:lnTo>
                <a:lnTo>
                  <a:pt x="0" y="30309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622541" y="7902430"/>
            <a:ext cx="2071092" cy="2711741"/>
          </a:xfrm>
          <a:custGeom>
            <a:avLst/>
            <a:gdLst/>
            <a:ahLst/>
            <a:cxnLst/>
            <a:rect r="r" b="b" t="t" l="l"/>
            <a:pathLst>
              <a:path h="2711741" w="2071092">
                <a:moveTo>
                  <a:pt x="0" y="0"/>
                </a:moveTo>
                <a:lnTo>
                  <a:pt x="2071092" y="0"/>
                </a:lnTo>
                <a:lnTo>
                  <a:pt x="2071092" y="2711740"/>
                </a:lnTo>
                <a:lnTo>
                  <a:pt x="0" y="27117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7800085" y="1916002"/>
            <a:ext cx="2687831" cy="70556"/>
          </a:xfrm>
          <a:custGeom>
            <a:avLst/>
            <a:gdLst/>
            <a:ahLst/>
            <a:cxnLst/>
            <a:rect r="r" b="b" t="t" l="l"/>
            <a:pathLst>
              <a:path h="70556" w="2687831">
                <a:moveTo>
                  <a:pt x="0" y="0"/>
                </a:moveTo>
                <a:lnTo>
                  <a:pt x="2687830" y="0"/>
                </a:lnTo>
                <a:lnTo>
                  <a:pt x="2687830" y="70556"/>
                </a:lnTo>
                <a:lnTo>
                  <a:pt x="0" y="705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840622" y="3106344"/>
            <a:ext cx="2422549" cy="2438179"/>
          </a:xfrm>
          <a:custGeom>
            <a:avLst/>
            <a:gdLst/>
            <a:ahLst/>
            <a:cxnLst/>
            <a:rect r="r" b="b" t="t" l="l"/>
            <a:pathLst>
              <a:path h="2438179" w="2422549">
                <a:moveTo>
                  <a:pt x="0" y="0"/>
                </a:moveTo>
                <a:lnTo>
                  <a:pt x="2422550" y="0"/>
                </a:lnTo>
                <a:lnTo>
                  <a:pt x="2422550" y="2438179"/>
                </a:lnTo>
                <a:lnTo>
                  <a:pt x="0" y="2438179"/>
                </a:lnTo>
                <a:lnTo>
                  <a:pt x="0" y="0"/>
                </a:lnTo>
                <a:close/>
              </a:path>
            </a:pathLst>
          </a:custGeom>
          <a:blipFill>
            <a:blip r:embed="rId15"/>
            <a:stretch>
              <a:fillRect l="0" t="0" r="0" b="0"/>
            </a:stretch>
          </a:blipFill>
        </p:spPr>
      </p:sp>
      <p:sp>
        <p:nvSpPr>
          <p:cNvPr name="Freeform 9" id="9"/>
          <p:cNvSpPr/>
          <p:nvPr/>
        </p:nvSpPr>
        <p:spPr>
          <a:xfrm flipH="false" flipV="false" rot="0">
            <a:off x="7968272" y="3106344"/>
            <a:ext cx="2487382" cy="2487382"/>
          </a:xfrm>
          <a:custGeom>
            <a:avLst/>
            <a:gdLst/>
            <a:ahLst/>
            <a:cxnLst/>
            <a:rect r="r" b="b" t="t" l="l"/>
            <a:pathLst>
              <a:path h="2487382" w="2487382">
                <a:moveTo>
                  <a:pt x="0" y="0"/>
                </a:moveTo>
                <a:lnTo>
                  <a:pt x="2487382" y="0"/>
                </a:lnTo>
                <a:lnTo>
                  <a:pt x="2487382" y="2487382"/>
                </a:lnTo>
                <a:lnTo>
                  <a:pt x="0" y="2487382"/>
                </a:lnTo>
                <a:lnTo>
                  <a:pt x="0" y="0"/>
                </a:lnTo>
                <a:close/>
              </a:path>
            </a:pathLst>
          </a:custGeom>
          <a:blipFill>
            <a:blip r:embed="rId16"/>
            <a:stretch>
              <a:fillRect l="0" t="0" r="0" b="0"/>
            </a:stretch>
          </a:blipFill>
        </p:spPr>
      </p:sp>
      <p:sp>
        <p:nvSpPr>
          <p:cNvPr name="Freeform 10" id="10"/>
          <p:cNvSpPr/>
          <p:nvPr/>
        </p:nvSpPr>
        <p:spPr>
          <a:xfrm flipH="false" flipV="false" rot="0">
            <a:off x="13156729" y="3202835"/>
            <a:ext cx="2465811" cy="2465811"/>
          </a:xfrm>
          <a:custGeom>
            <a:avLst/>
            <a:gdLst/>
            <a:ahLst/>
            <a:cxnLst/>
            <a:rect r="r" b="b" t="t" l="l"/>
            <a:pathLst>
              <a:path h="2465811" w="2465811">
                <a:moveTo>
                  <a:pt x="0" y="0"/>
                </a:moveTo>
                <a:lnTo>
                  <a:pt x="2465812" y="0"/>
                </a:lnTo>
                <a:lnTo>
                  <a:pt x="2465812" y="2465811"/>
                </a:lnTo>
                <a:lnTo>
                  <a:pt x="0" y="2465811"/>
                </a:lnTo>
                <a:lnTo>
                  <a:pt x="0" y="0"/>
                </a:lnTo>
                <a:close/>
              </a:path>
            </a:pathLst>
          </a:custGeom>
          <a:blipFill>
            <a:blip r:embed="rId17"/>
            <a:stretch>
              <a:fillRect l="0" t="0" r="0" b="0"/>
            </a:stretch>
          </a:blipFill>
        </p:spPr>
      </p:sp>
      <p:sp>
        <p:nvSpPr>
          <p:cNvPr name="TextBox 11" id="11"/>
          <p:cNvSpPr txBox="true"/>
          <p:nvPr/>
        </p:nvSpPr>
        <p:spPr>
          <a:xfrm rot="0">
            <a:off x="3733068" y="638524"/>
            <a:ext cx="10821864" cy="959239"/>
          </a:xfrm>
          <a:prstGeom prst="rect">
            <a:avLst/>
          </a:prstGeom>
        </p:spPr>
        <p:txBody>
          <a:bodyPr anchor="t" rtlCol="false" tIns="0" lIns="0" bIns="0" rIns="0">
            <a:spAutoFit/>
          </a:bodyPr>
          <a:lstStyle/>
          <a:p>
            <a:pPr algn="ctr">
              <a:lnSpc>
                <a:spcPts val="7799"/>
              </a:lnSpc>
            </a:pPr>
            <a:r>
              <a:rPr lang="en-US" sz="5571" spc="250">
                <a:solidFill>
                  <a:srgbClr val="414B3B"/>
                </a:solidFill>
                <a:latin typeface="Montserrat"/>
                <a:ea typeface="Montserrat"/>
                <a:cs typeface="Montserrat"/>
                <a:sym typeface="Montserrat"/>
              </a:rPr>
              <a:t>CURRENT SOLUTIONS</a:t>
            </a:r>
          </a:p>
        </p:txBody>
      </p:sp>
      <p:sp>
        <p:nvSpPr>
          <p:cNvPr name="TextBox 12" id="12"/>
          <p:cNvSpPr txBox="true"/>
          <p:nvPr/>
        </p:nvSpPr>
        <p:spPr>
          <a:xfrm rot="0">
            <a:off x="5327697" y="6917701"/>
            <a:ext cx="7768530" cy="1698626"/>
          </a:xfrm>
          <a:prstGeom prst="rect">
            <a:avLst/>
          </a:prstGeom>
        </p:spPr>
        <p:txBody>
          <a:bodyPr anchor="t" rtlCol="false" tIns="0" lIns="0" bIns="0" rIns="0">
            <a:spAutoFit/>
          </a:bodyPr>
          <a:lstStyle/>
          <a:p>
            <a:pPr algn="ctr">
              <a:lnSpc>
                <a:spcPts val="13999"/>
              </a:lnSpc>
              <a:spcBef>
                <a:spcPct val="0"/>
              </a:spcBef>
            </a:pPr>
            <a:r>
              <a:rPr lang="en-US" sz="9999">
                <a:solidFill>
                  <a:srgbClr val="414B3B"/>
                </a:solidFill>
                <a:latin typeface="Montserrat"/>
                <a:ea typeface="Montserrat"/>
                <a:cs typeface="Montserrat"/>
                <a:sym typeface="Montserrat"/>
              </a:rPr>
              <a:t>Not Enough</a:t>
            </a:r>
          </a:p>
        </p:txBody>
      </p:sp>
      <p:sp>
        <p:nvSpPr>
          <p:cNvPr name="Freeform 13" id="13"/>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4" id="14"/>
          <p:cNvSpPr txBox="true"/>
          <p:nvPr/>
        </p:nvSpPr>
        <p:spPr>
          <a:xfrm rot="0">
            <a:off x="229977" y="9862618"/>
            <a:ext cx="251073"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true" flipV="false" rot="-7991791">
            <a:off x="16088477" y="209233"/>
            <a:ext cx="2140486" cy="2204620"/>
          </a:xfrm>
          <a:custGeom>
            <a:avLst/>
            <a:gdLst/>
            <a:ahLst/>
            <a:cxnLst/>
            <a:rect r="r" b="b" t="t" l="l"/>
            <a:pathLst>
              <a:path h="2204620" w="2140486">
                <a:moveTo>
                  <a:pt x="2140486" y="0"/>
                </a:moveTo>
                <a:lnTo>
                  <a:pt x="0" y="0"/>
                </a:lnTo>
                <a:lnTo>
                  <a:pt x="0" y="2204621"/>
                </a:lnTo>
                <a:lnTo>
                  <a:pt x="2140486" y="2204621"/>
                </a:lnTo>
                <a:lnTo>
                  <a:pt x="214048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86454" y="4180309"/>
            <a:ext cx="4429796" cy="4821546"/>
          </a:xfrm>
          <a:custGeom>
            <a:avLst/>
            <a:gdLst/>
            <a:ahLst/>
            <a:cxnLst/>
            <a:rect r="r" b="b" t="t" l="l"/>
            <a:pathLst>
              <a:path h="4821546" w="4429796">
                <a:moveTo>
                  <a:pt x="0" y="0"/>
                </a:moveTo>
                <a:lnTo>
                  <a:pt x="4429796" y="0"/>
                </a:lnTo>
                <a:lnTo>
                  <a:pt x="4429796" y="4821546"/>
                </a:lnTo>
                <a:lnTo>
                  <a:pt x="0" y="48215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7">
              <a:alphaModFix amt="20999"/>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39972" y="-911965"/>
            <a:ext cx="1363027" cy="4114800"/>
          </a:xfrm>
          <a:custGeom>
            <a:avLst/>
            <a:gdLst/>
            <a:ahLst/>
            <a:cxnLst/>
            <a:rect r="r" b="b" t="t" l="l"/>
            <a:pathLst>
              <a:path h="4114800" w="1363027">
                <a:moveTo>
                  <a:pt x="0" y="0"/>
                </a:moveTo>
                <a:lnTo>
                  <a:pt x="1363028" y="0"/>
                </a:lnTo>
                <a:lnTo>
                  <a:pt x="13630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064008" y="6773325"/>
            <a:ext cx="2223992" cy="3030994"/>
          </a:xfrm>
          <a:custGeom>
            <a:avLst/>
            <a:gdLst/>
            <a:ahLst/>
            <a:cxnLst/>
            <a:rect r="r" b="b" t="t" l="l"/>
            <a:pathLst>
              <a:path h="3030994" w="2223992">
                <a:moveTo>
                  <a:pt x="0" y="0"/>
                </a:moveTo>
                <a:lnTo>
                  <a:pt x="2223992" y="0"/>
                </a:lnTo>
                <a:lnTo>
                  <a:pt x="2223992" y="3030994"/>
                </a:lnTo>
                <a:lnTo>
                  <a:pt x="0" y="303099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6479814" y="8356322"/>
            <a:ext cx="1558971" cy="2041206"/>
          </a:xfrm>
          <a:custGeom>
            <a:avLst/>
            <a:gdLst/>
            <a:ahLst/>
            <a:cxnLst/>
            <a:rect r="r" b="b" t="t" l="l"/>
            <a:pathLst>
              <a:path h="2041206" w="1558971">
                <a:moveTo>
                  <a:pt x="0" y="0"/>
                </a:moveTo>
                <a:lnTo>
                  <a:pt x="1558972" y="0"/>
                </a:lnTo>
                <a:lnTo>
                  <a:pt x="1558972" y="2041206"/>
                </a:lnTo>
                <a:lnTo>
                  <a:pt x="0" y="204120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4666586" y="4302972"/>
            <a:ext cx="2687831" cy="70556"/>
          </a:xfrm>
          <a:custGeom>
            <a:avLst/>
            <a:gdLst/>
            <a:ahLst/>
            <a:cxnLst/>
            <a:rect r="r" b="b" t="t" l="l"/>
            <a:pathLst>
              <a:path h="70556" w="2687831">
                <a:moveTo>
                  <a:pt x="0" y="0"/>
                </a:moveTo>
                <a:lnTo>
                  <a:pt x="2687831" y="0"/>
                </a:lnTo>
                <a:lnTo>
                  <a:pt x="2687831" y="70556"/>
                </a:lnTo>
                <a:lnTo>
                  <a:pt x="0" y="7055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060351" y="5111426"/>
            <a:ext cx="3032102" cy="3146521"/>
          </a:xfrm>
          <a:custGeom>
            <a:avLst/>
            <a:gdLst/>
            <a:ahLst/>
            <a:cxnLst/>
            <a:rect r="r" b="b" t="t" l="l"/>
            <a:pathLst>
              <a:path h="3146521" w="3032102">
                <a:moveTo>
                  <a:pt x="0" y="0"/>
                </a:moveTo>
                <a:lnTo>
                  <a:pt x="3032102" y="0"/>
                </a:lnTo>
                <a:lnTo>
                  <a:pt x="3032102" y="3146522"/>
                </a:lnTo>
                <a:lnTo>
                  <a:pt x="0" y="314652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0" id="10"/>
          <p:cNvSpPr txBox="true"/>
          <p:nvPr/>
        </p:nvSpPr>
        <p:spPr>
          <a:xfrm rot="0">
            <a:off x="7779815" y="336078"/>
            <a:ext cx="2728370" cy="1242368"/>
          </a:xfrm>
          <a:prstGeom prst="rect">
            <a:avLst/>
          </a:prstGeom>
        </p:spPr>
        <p:txBody>
          <a:bodyPr anchor="t" rtlCol="false" tIns="0" lIns="0" bIns="0" rIns="0">
            <a:spAutoFit/>
          </a:bodyPr>
          <a:lstStyle/>
          <a:p>
            <a:pPr algn="ctr">
              <a:lnSpc>
                <a:spcPts val="10140"/>
              </a:lnSpc>
            </a:pPr>
            <a:r>
              <a:rPr lang="en-US" sz="7243">
                <a:solidFill>
                  <a:srgbClr val="414B3B"/>
                </a:solidFill>
                <a:latin typeface="Jonathan"/>
                <a:ea typeface="Jonathan"/>
                <a:cs typeface="Jonathan"/>
                <a:sym typeface="Jonathan"/>
              </a:rPr>
              <a:t>EatExact</a:t>
            </a:r>
          </a:p>
        </p:txBody>
      </p:sp>
      <p:sp>
        <p:nvSpPr>
          <p:cNvPr name="TextBox 11" id="11"/>
          <p:cNvSpPr txBox="true"/>
          <p:nvPr/>
        </p:nvSpPr>
        <p:spPr>
          <a:xfrm rot="0">
            <a:off x="3158284" y="3222552"/>
            <a:ext cx="5704436" cy="967309"/>
          </a:xfrm>
          <a:prstGeom prst="rect">
            <a:avLst/>
          </a:prstGeom>
        </p:spPr>
        <p:txBody>
          <a:bodyPr anchor="t" rtlCol="false" tIns="0" lIns="0" bIns="0" rIns="0">
            <a:spAutoFit/>
          </a:bodyPr>
          <a:lstStyle/>
          <a:p>
            <a:pPr algn="ctr">
              <a:lnSpc>
                <a:spcPts val="3908"/>
              </a:lnSpc>
            </a:pPr>
            <a:r>
              <a:rPr lang="en-US" sz="2791">
                <a:solidFill>
                  <a:srgbClr val="414B3B"/>
                </a:solidFill>
                <a:latin typeface="Montserrat"/>
                <a:ea typeface="Montserrat"/>
                <a:cs typeface="Montserrat"/>
                <a:sym typeface="Montserrat"/>
              </a:rPr>
              <a:t>Generating tailored recipes for complex dietary needs using AI</a:t>
            </a:r>
          </a:p>
        </p:txBody>
      </p:sp>
      <p:sp>
        <p:nvSpPr>
          <p:cNvPr name="TextBox 12" id="12"/>
          <p:cNvSpPr txBox="true"/>
          <p:nvPr/>
        </p:nvSpPr>
        <p:spPr>
          <a:xfrm rot="0">
            <a:off x="3158284" y="1263188"/>
            <a:ext cx="11971433" cy="959239"/>
          </a:xfrm>
          <a:prstGeom prst="rect">
            <a:avLst/>
          </a:prstGeom>
        </p:spPr>
        <p:txBody>
          <a:bodyPr anchor="t" rtlCol="false" tIns="0" lIns="0" bIns="0" rIns="0">
            <a:spAutoFit/>
          </a:bodyPr>
          <a:lstStyle/>
          <a:p>
            <a:pPr algn="ctr">
              <a:lnSpc>
                <a:spcPts val="7799"/>
              </a:lnSpc>
            </a:pPr>
            <a:r>
              <a:rPr lang="en-US" sz="5571" spc="250">
                <a:solidFill>
                  <a:srgbClr val="414B3B"/>
                </a:solidFill>
                <a:latin typeface="Montserrat"/>
                <a:ea typeface="Montserrat"/>
                <a:cs typeface="Montserrat"/>
                <a:sym typeface="Montserrat"/>
              </a:rPr>
              <a:t>OUR SOLUTION: EATEXACT</a:t>
            </a:r>
          </a:p>
        </p:txBody>
      </p:sp>
      <p:sp>
        <p:nvSpPr>
          <p:cNvPr name="TextBox 13" id="13"/>
          <p:cNvSpPr txBox="true"/>
          <p:nvPr/>
        </p:nvSpPr>
        <p:spPr>
          <a:xfrm rot="0">
            <a:off x="11185043" y="3222552"/>
            <a:ext cx="3944673" cy="967309"/>
          </a:xfrm>
          <a:prstGeom prst="rect">
            <a:avLst/>
          </a:prstGeom>
        </p:spPr>
        <p:txBody>
          <a:bodyPr anchor="t" rtlCol="false" tIns="0" lIns="0" bIns="0" rIns="0">
            <a:spAutoFit/>
          </a:bodyPr>
          <a:lstStyle/>
          <a:p>
            <a:pPr algn="ctr">
              <a:lnSpc>
                <a:spcPts val="3908"/>
              </a:lnSpc>
              <a:spcBef>
                <a:spcPct val="0"/>
              </a:spcBef>
            </a:pPr>
            <a:r>
              <a:rPr lang="en-US" sz="2791">
                <a:solidFill>
                  <a:srgbClr val="414B3B"/>
                </a:solidFill>
                <a:latin typeface="Montserrat"/>
                <a:ea typeface="Montserrat"/>
                <a:cs typeface="Montserrat"/>
                <a:sym typeface="Montserrat"/>
              </a:rPr>
              <a:t>Save, edit and share recipes easily</a:t>
            </a:r>
          </a:p>
        </p:txBody>
      </p:sp>
      <p:sp>
        <p:nvSpPr>
          <p:cNvPr name="TextBox 14" id="14"/>
          <p:cNvSpPr txBox="true"/>
          <p:nvPr/>
        </p:nvSpPr>
        <p:spPr>
          <a:xfrm rot="0">
            <a:off x="4954875" y="4979234"/>
            <a:ext cx="5660082" cy="967309"/>
          </a:xfrm>
          <a:prstGeom prst="rect">
            <a:avLst/>
          </a:prstGeom>
        </p:spPr>
        <p:txBody>
          <a:bodyPr anchor="t" rtlCol="false" tIns="0" lIns="0" bIns="0" rIns="0">
            <a:spAutoFit/>
          </a:bodyPr>
          <a:lstStyle/>
          <a:p>
            <a:pPr algn="ctr">
              <a:lnSpc>
                <a:spcPts val="3908"/>
              </a:lnSpc>
              <a:spcBef>
                <a:spcPct val="0"/>
              </a:spcBef>
            </a:pPr>
            <a:r>
              <a:rPr lang="en-US" sz="2791">
                <a:solidFill>
                  <a:srgbClr val="414B3B"/>
                </a:solidFill>
                <a:latin typeface="Montserrat"/>
                <a:ea typeface="Montserrat"/>
                <a:cs typeface="Montserrat"/>
                <a:sym typeface="Montserrat"/>
              </a:rPr>
              <a:t>System learns user preferences by managing Settings</a:t>
            </a:r>
          </a:p>
        </p:txBody>
      </p:sp>
      <p:sp>
        <p:nvSpPr>
          <p:cNvPr name="TextBox 15" id="15"/>
          <p:cNvSpPr txBox="true"/>
          <p:nvPr/>
        </p:nvSpPr>
        <p:spPr>
          <a:xfrm rot="0">
            <a:off x="12282399" y="4943957"/>
            <a:ext cx="3303791" cy="967309"/>
          </a:xfrm>
          <a:prstGeom prst="rect">
            <a:avLst/>
          </a:prstGeom>
        </p:spPr>
        <p:txBody>
          <a:bodyPr anchor="t" rtlCol="false" tIns="0" lIns="0" bIns="0" rIns="0">
            <a:spAutoFit/>
          </a:bodyPr>
          <a:lstStyle/>
          <a:p>
            <a:pPr algn="ctr">
              <a:lnSpc>
                <a:spcPts val="3908"/>
              </a:lnSpc>
              <a:spcBef>
                <a:spcPct val="0"/>
              </a:spcBef>
            </a:pPr>
            <a:r>
              <a:rPr lang="en-US" sz="2791">
                <a:solidFill>
                  <a:srgbClr val="414B3B"/>
                </a:solidFill>
                <a:latin typeface="Montserrat"/>
                <a:ea typeface="Montserrat"/>
                <a:cs typeface="Montserrat"/>
                <a:sym typeface="Montserrat"/>
              </a:rPr>
              <a:t>Dynamic, user-friendly interface</a:t>
            </a:r>
          </a:p>
        </p:txBody>
      </p:sp>
      <p:sp>
        <p:nvSpPr>
          <p:cNvPr name="TextBox 16" id="16"/>
          <p:cNvSpPr txBox="true"/>
          <p:nvPr/>
        </p:nvSpPr>
        <p:spPr>
          <a:xfrm rot="0">
            <a:off x="6259386" y="6950549"/>
            <a:ext cx="8711141" cy="967309"/>
          </a:xfrm>
          <a:prstGeom prst="rect">
            <a:avLst/>
          </a:prstGeom>
        </p:spPr>
        <p:txBody>
          <a:bodyPr anchor="t" rtlCol="false" tIns="0" lIns="0" bIns="0" rIns="0">
            <a:spAutoFit/>
          </a:bodyPr>
          <a:lstStyle/>
          <a:p>
            <a:pPr algn="ctr">
              <a:lnSpc>
                <a:spcPts val="3908"/>
              </a:lnSpc>
              <a:spcBef>
                <a:spcPct val="0"/>
              </a:spcBef>
            </a:pPr>
            <a:r>
              <a:rPr lang="en-US" sz="2791">
                <a:solidFill>
                  <a:srgbClr val="414B3B"/>
                </a:solidFill>
                <a:latin typeface="Montserrat"/>
                <a:ea typeface="Montserrat"/>
                <a:cs typeface="Montserrat"/>
                <a:sym typeface="Montserrat"/>
              </a:rPr>
              <a:t>Individuals and families with dietary restriction, professional chefs and nutritionists.</a:t>
            </a:r>
          </a:p>
        </p:txBody>
      </p:sp>
      <p:sp>
        <p:nvSpPr>
          <p:cNvPr name="TextBox 17" id="17"/>
          <p:cNvSpPr txBox="true"/>
          <p:nvPr/>
        </p:nvSpPr>
        <p:spPr>
          <a:xfrm rot="0">
            <a:off x="2073850" y="9049480"/>
            <a:ext cx="13577739" cy="531065"/>
          </a:xfrm>
          <a:prstGeom prst="rect">
            <a:avLst/>
          </a:prstGeom>
        </p:spPr>
        <p:txBody>
          <a:bodyPr anchor="t" rtlCol="false" tIns="0" lIns="0" bIns="0" rIns="0">
            <a:spAutoFit/>
          </a:bodyPr>
          <a:lstStyle/>
          <a:p>
            <a:pPr algn="ctr">
              <a:lnSpc>
                <a:spcPts val="4328"/>
              </a:lnSpc>
              <a:spcBef>
                <a:spcPct val="0"/>
              </a:spcBef>
            </a:pPr>
            <a:r>
              <a:rPr lang="en-US" b="true" sz="3091">
                <a:solidFill>
                  <a:srgbClr val="414B3B"/>
                </a:solidFill>
                <a:latin typeface="Montserrat Bold"/>
                <a:ea typeface="Montserrat Bold"/>
                <a:cs typeface="Montserrat Bold"/>
                <a:sym typeface="Montserrat Bold"/>
              </a:rPr>
              <a:t>Transforming dietary management into manageable daily routine</a:t>
            </a:r>
          </a:p>
        </p:txBody>
      </p:sp>
      <p:sp>
        <p:nvSpPr>
          <p:cNvPr name="Freeform 18" id="18"/>
          <p:cNvSpPr/>
          <p:nvPr/>
        </p:nvSpPr>
        <p:spPr>
          <a:xfrm flipH="false" flipV="false" rot="0">
            <a:off x="11813464" y="4337179"/>
            <a:ext cx="2687831" cy="70556"/>
          </a:xfrm>
          <a:custGeom>
            <a:avLst/>
            <a:gdLst/>
            <a:ahLst/>
            <a:cxnLst/>
            <a:rect r="r" b="b" t="t" l="l"/>
            <a:pathLst>
              <a:path h="70556" w="2687831">
                <a:moveTo>
                  <a:pt x="0" y="0"/>
                </a:moveTo>
                <a:lnTo>
                  <a:pt x="2687831" y="0"/>
                </a:lnTo>
                <a:lnTo>
                  <a:pt x="2687831" y="70555"/>
                </a:lnTo>
                <a:lnTo>
                  <a:pt x="0" y="705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6441000" y="6089419"/>
            <a:ext cx="2687831" cy="70556"/>
          </a:xfrm>
          <a:custGeom>
            <a:avLst/>
            <a:gdLst/>
            <a:ahLst/>
            <a:cxnLst/>
            <a:rect r="r" b="b" t="t" l="l"/>
            <a:pathLst>
              <a:path h="70556" w="2687831">
                <a:moveTo>
                  <a:pt x="0" y="0"/>
                </a:moveTo>
                <a:lnTo>
                  <a:pt x="2687831" y="0"/>
                </a:lnTo>
                <a:lnTo>
                  <a:pt x="2687831" y="70555"/>
                </a:lnTo>
                <a:lnTo>
                  <a:pt x="0" y="705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false" rot="0">
            <a:off x="12604856" y="6054141"/>
            <a:ext cx="2687831" cy="70556"/>
          </a:xfrm>
          <a:custGeom>
            <a:avLst/>
            <a:gdLst/>
            <a:ahLst/>
            <a:cxnLst/>
            <a:rect r="r" b="b" t="t" l="l"/>
            <a:pathLst>
              <a:path h="70556" w="2687831">
                <a:moveTo>
                  <a:pt x="0" y="0"/>
                </a:moveTo>
                <a:lnTo>
                  <a:pt x="2687831" y="0"/>
                </a:lnTo>
                <a:lnTo>
                  <a:pt x="2687831" y="70556"/>
                </a:lnTo>
                <a:lnTo>
                  <a:pt x="0" y="7055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9594568" y="8124598"/>
            <a:ext cx="2687831" cy="70556"/>
          </a:xfrm>
          <a:custGeom>
            <a:avLst/>
            <a:gdLst/>
            <a:ahLst/>
            <a:cxnLst/>
            <a:rect r="r" b="b" t="t" l="l"/>
            <a:pathLst>
              <a:path h="70556" w="2687831">
                <a:moveTo>
                  <a:pt x="0" y="0"/>
                </a:moveTo>
                <a:lnTo>
                  <a:pt x="2687831" y="0"/>
                </a:lnTo>
                <a:lnTo>
                  <a:pt x="2687831" y="70555"/>
                </a:lnTo>
                <a:lnTo>
                  <a:pt x="0" y="705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3" id="23"/>
          <p:cNvSpPr txBox="true"/>
          <p:nvPr/>
        </p:nvSpPr>
        <p:spPr>
          <a:xfrm rot="0">
            <a:off x="246869" y="9862618"/>
            <a:ext cx="217289"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true" flipV="false" rot="-7991791">
            <a:off x="16817509" y="250349"/>
            <a:ext cx="1511415" cy="1556701"/>
          </a:xfrm>
          <a:custGeom>
            <a:avLst/>
            <a:gdLst/>
            <a:ahLst/>
            <a:cxnLst/>
            <a:rect r="r" b="b" t="t" l="l"/>
            <a:pathLst>
              <a:path h="1556701" w="1511415">
                <a:moveTo>
                  <a:pt x="1511415" y="0"/>
                </a:moveTo>
                <a:lnTo>
                  <a:pt x="0" y="0"/>
                </a:lnTo>
                <a:lnTo>
                  <a:pt x="0" y="1556702"/>
                </a:lnTo>
                <a:lnTo>
                  <a:pt x="1511415" y="1556702"/>
                </a:lnTo>
                <a:lnTo>
                  <a:pt x="151141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77239" y="-636089"/>
            <a:ext cx="1102923" cy="3329578"/>
          </a:xfrm>
          <a:custGeom>
            <a:avLst/>
            <a:gdLst/>
            <a:ahLst/>
            <a:cxnLst/>
            <a:rect r="r" b="b" t="t" l="l"/>
            <a:pathLst>
              <a:path h="3329578" w="1102923">
                <a:moveTo>
                  <a:pt x="0" y="0"/>
                </a:moveTo>
                <a:lnTo>
                  <a:pt x="1102922" y="0"/>
                </a:lnTo>
                <a:lnTo>
                  <a:pt x="1102922" y="3329578"/>
                </a:lnTo>
                <a:lnTo>
                  <a:pt x="0" y="3329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147304" y="8112188"/>
            <a:ext cx="2223992" cy="3030994"/>
          </a:xfrm>
          <a:custGeom>
            <a:avLst/>
            <a:gdLst/>
            <a:ahLst/>
            <a:cxnLst/>
            <a:rect r="r" b="b" t="t" l="l"/>
            <a:pathLst>
              <a:path h="3030994" w="2223992">
                <a:moveTo>
                  <a:pt x="0" y="0"/>
                </a:moveTo>
                <a:lnTo>
                  <a:pt x="2223992" y="0"/>
                </a:lnTo>
                <a:lnTo>
                  <a:pt x="2223992" y="3030995"/>
                </a:lnTo>
                <a:lnTo>
                  <a:pt x="0" y="30309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012910" y="8641201"/>
            <a:ext cx="1506856" cy="1972970"/>
          </a:xfrm>
          <a:custGeom>
            <a:avLst/>
            <a:gdLst/>
            <a:ahLst/>
            <a:cxnLst/>
            <a:rect r="r" b="b" t="t" l="l"/>
            <a:pathLst>
              <a:path h="1972970" w="1506856">
                <a:moveTo>
                  <a:pt x="0" y="0"/>
                </a:moveTo>
                <a:lnTo>
                  <a:pt x="1506856" y="0"/>
                </a:lnTo>
                <a:lnTo>
                  <a:pt x="1506856" y="1972969"/>
                </a:lnTo>
                <a:lnTo>
                  <a:pt x="0" y="19729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7800085" y="1873639"/>
            <a:ext cx="2687831" cy="70556"/>
          </a:xfrm>
          <a:custGeom>
            <a:avLst/>
            <a:gdLst/>
            <a:ahLst/>
            <a:cxnLst/>
            <a:rect r="r" b="b" t="t" l="l"/>
            <a:pathLst>
              <a:path h="70556" w="2687831">
                <a:moveTo>
                  <a:pt x="0" y="0"/>
                </a:moveTo>
                <a:lnTo>
                  <a:pt x="2687830" y="0"/>
                </a:lnTo>
                <a:lnTo>
                  <a:pt x="2687830" y="70556"/>
                </a:lnTo>
                <a:lnTo>
                  <a:pt x="0" y="705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40890" y="2836713"/>
            <a:ext cx="13606221" cy="5884690"/>
          </a:xfrm>
          <a:custGeom>
            <a:avLst/>
            <a:gdLst/>
            <a:ahLst/>
            <a:cxnLst/>
            <a:rect r="r" b="b" t="t" l="l"/>
            <a:pathLst>
              <a:path h="5884690" w="13606221">
                <a:moveTo>
                  <a:pt x="0" y="0"/>
                </a:moveTo>
                <a:lnTo>
                  <a:pt x="13606220" y="0"/>
                </a:lnTo>
                <a:lnTo>
                  <a:pt x="13606220" y="5884690"/>
                </a:lnTo>
                <a:lnTo>
                  <a:pt x="0" y="5884690"/>
                </a:lnTo>
                <a:lnTo>
                  <a:pt x="0" y="0"/>
                </a:lnTo>
                <a:close/>
              </a:path>
            </a:pathLst>
          </a:custGeom>
          <a:blipFill>
            <a:blip r:embed="rId15"/>
            <a:stretch>
              <a:fillRect l="0" t="0" r="0" b="0"/>
            </a:stretch>
          </a:blipFill>
        </p:spPr>
      </p:sp>
      <p:sp>
        <p:nvSpPr>
          <p:cNvPr name="TextBox 9" id="9"/>
          <p:cNvSpPr txBox="true"/>
          <p:nvPr/>
        </p:nvSpPr>
        <p:spPr>
          <a:xfrm rot="0">
            <a:off x="3733068" y="491930"/>
            <a:ext cx="10821864" cy="959239"/>
          </a:xfrm>
          <a:prstGeom prst="rect">
            <a:avLst/>
          </a:prstGeom>
        </p:spPr>
        <p:txBody>
          <a:bodyPr anchor="t" rtlCol="false" tIns="0" lIns="0" bIns="0" rIns="0">
            <a:spAutoFit/>
          </a:bodyPr>
          <a:lstStyle/>
          <a:p>
            <a:pPr algn="ctr">
              <a:lnSpc>
                <a:spcPts val="7799"/>
              </a:lnSpc>
            </a:pPr>
            <a:r>
              <a:rPr lang="en-US" sz="5571" spc="250">
                <a:solidFill>
                  <a:srgbClr val="414B3B"/>
                </a:solidFill>
                <a:latin typeface="Montserrat"/>
                <a:ea typeface="Montserrat"/>
                <a:cs typeface="Montserrat"/>
                <a:sym typeface="Montserrat"/>
              </a:rPr>
              <a:t>SYSTEM ARCHITECTURE</a:t>
            </a:r>
          </a:p>
        </p:txBody>
      </p:sp>
      <p:sp>
        <p:nvSpPr>
          <p:cNvPr name="Freeform 10" id="10"/>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1" id="11"/>
          <p:cNvSpPr txBox="true"/>
          <p:nvPr/>
        </p:nvSpPr>
        <p:spPr>
          <a:xfrm rot="0">
            <a:off x="239204" y="9862618"/>
            <a:ext cx="232618"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true" flipV="false" rot="-7991791">
            <a:off x="16817509" y="250349"/>
            <a:ext cx="1511415" cy="1556701"/>
          </a:xfrm>
          <a:custGeom>
            <a:avLst/>
            <a:gdLst/>
            <a:ahLst/>
            <a:cxnLst/>
            <a:rect r="r" b="b" t="t" l="l"/>
            <a:pathLst>
              <a:path h="1556701" w="1511415">
                <a:moveTo>
                  <a:pt x="1511415" y="0"/>
                </a:moveTo>
                <a:lnTo>
                  <a:pt x="0" y="0"/>
                </a:lnTo>
                <a:lnTo>
                  <a:pt x="0" y="1556702"/>
                </a:lnTo>
                <a:lnTo>
                  <a:pt x="1511415" y="1556702"/>
                </a:lnTo>
                <a:lnTo>
                  <a:pt x="151141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77239" y="-636089"/>
            <a:ext cx="1102923" cy="3329578"/>
          </a:xfrm>
          <a:custGeom>
            <a:avLst/>
            <a:gdLst/>
            <a:ahLst/>
            <a:cxnLst/>
            <a:rect r="r" b="b" t="t" l="l"/>
            <a:pathLst>
              <a:path h="3329578" w="1102923">
                <a:moveTo>
                  <a:pt x="0" y="0"/>
                </a:moveTo>
                <a:lnTo>
                  <a:pt x="1102922" y="0"/>
                </a:lnTo>
                <a:lnTo>
                  <a:pt x="1102922" y="3329578"/>
                </a:lnTo>
                <a:lnTo>
                  <a:pt x="0" y="3329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147304" y="8112188"/>
            <a:ext cx="2223992" cy="3030994"/>
          </a:xfrm>
          <a:custGeom>
            <a:avLst/>
            <a:gdLst/>
            <a:ahLst/>
            <a:cxnLst/>
            <a:rect r="r" b="b" t="t" l="l"/>
            <a:pathLst>
              <a:path h="3030994" w="2223992">
                <a:moveTo>
                  <a:pt x="0" y="0"/>
                </a:moveTo>
                <a:lnTo>
                  <a:pt x="2223992" y="0"/>
                </a:lnTo>
                <a:lnTo>
                  <a:pt x="2223992" y="3030995"/>
                </a:lnTo>
                <a:lnTo>
                  <a:pt x="0" y="30309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012910" y="8641201"/>
            <a:ext cx="1506856" cy="1972970"/>
          </a:xfrm>
          <a:custGeom>
            <a:avLst/>
            <a:gdLst/>
            <a:ahLst/>
            <a:cxnLst/>
            <a:rect r="r" b="b" t="t" l="l"/>
            <a:pathLst>
              <a:path h="1972970" w="1506856">
                <a:moveTo>
                  <a:pt x="0" y="0"/>
                </a:moveTo>
                <a:lnTo>
                  <a:pt x="1506856" y="0"/>
                </a:lnTo>
                <a:lnTo>
                  <a:pt x="1506856" y="1972969"/>
                </a:lnTo>
                <a:lnTo>
                  <a:pt x="0" y="19729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7800085" y="1873639"/>
            <a:ext cx="2687831" cy="70556"/>
          </a:xfrm>
          <a:custGeom>
            <a:avLst/>
            <a:gdLst/>
            <a:ahLst/>
            <a:cxnLst/>
            <a:rect r="r" b="b" t="t" l="l"/>
            <a:pathLst>
              <a:path h="70556" w="2687831">
                <a:moveTo>
                  <a:pt x="0" y="0"/>
                </a:moveTo>
                <a:lnTo>
                  <a:pt x="2687830" y="0"/>
                </a:lnTo>
                <a:lnTo>
                  <a:pt x="2687830" y="70556"/>
                </a:lnTo>
                <a:lnTo>
                  <a:pt x="0" y="705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036416" y="2417613"/>
            <a:ext cx="2481173" cy="2481173"/>
          </a:xfrm>
          <a:custGeom>
            <a:avLst/>
            <a:gdLst/>
            <a:ahLst/>
            <a:cxnLst/>
            <a:rect r="r" b="b" t="t" l="l"/>
            <a:pathLst>
              <a:path h="2481173" w="2481173">
                <a:moveTo>
                  <a:pt x="0" y="0"/>
                </a:moveTo>
                <a:lnTo>
                  <a:pt x="2481173" y="0"/>
                </a:lnTo>
                <a:lnTo>
                  <a:pt x="2481173" y="2481173"/>
                </a:lnTo>
                <a:lnTo>
                  <a:pt x="0" y="2481173"/>
                </a:lnTo>
                <a:lnTo>
                  <a:pt x="0" y="0"/>
                </a:lnTo>
                <a:close/>
              </a:path>
            </a:pathLst>
          </a:custGeom>
          <a:blipFill>
            <a:blip r:embed="rId15"/>
            <a:stretch>
              <a:fillRect l="0" t="0" r="0" b="0"/>
            </a:stretch>
          </a:blipFill>
        </p:spPr>
      </p:sp>
      <p:sp>
        <p:nvSpPr>
          <p:cNvPr name="Freeform 9" id="9"/>
          <p:cNvSpPr/>
          <p:nvPr/>
        </p:nvSpPr>
        <p:spPr>
          <a:xfrm flipH="false" flipV="false" rot="0">
            <a:off x="8416194" y="2693489"/>
            <a:ext cx="2454114" cy="2293428"/>
          </a:xfrm>
          <a:custGeom>
            <a:avLst/>
            <a:gdLst/>
            <a:ahLst/>
            <a:cxnLst/>
            <a:rect r="r" b="b" t="t" l="l"/>
            <a:pathLst>
              <a:path h="2293428" w="2454114">
                <a:moveTo>
                  <a:pt x="0" y="0"/>
                </a:moveTo>
                <a:lnTo>
                  <a:pt x="2454114" y="0"/>
                </a:lnTo>
                <a:lnTo>
                  <a:pt x="2454114" y="2293428"/>
                </a:lnTo>
                <a:lnTo>
                  <a:pt x="0" y="2293428"/>
                </a:lnTo>
                <a:lnTo>
                  <a:pt x="0" y="0"/>
                </a:lnTo>
                <a:close/>
              </a:path>
            </a:pathLst>
          </a:custGeom>
          <a:blipFill>
            <a:blip r:embed="rId16"/>
            <a:stretch>
              <a:fillRect l="0" t="0" r="0" b="0"/>
            </a:stretch>
          </a:blipFill>
        </p:spPr>
      </p:sp>
      <p:sp>
        <p:nvSpPr>
          <p:cNvPr name="Freeform 10" id="10"/>
          <p:cNvSpPr/>
          <p:nvPr/>
        </p:nvSpPr>
        <p:spPr>
          <a:xfrm flipH="false" flipV="false" rot="0">
            <a:off x="14219891" y="2597082"/>
            <a:ext cx="2804169" cy="2620563"/>
          </a:xfrm>
          <a:custGeom>
            <a:avLst/>
            <a:gdLst/>
            <a:ahLst/>
            <a:cxnLst/>
            <a:rect r="r" b="b" t="t" l="l"/>
            <a:pathLst>
              <a:path h="2620563" w="2804169">
                <a:moveTo>
                  <a:pt x="0" y="0"/>
                </a:moveTo>
                <a:lnTo>
                  <a:pt x="2804169" y="0"/>
                </a:lnTo>
                <a:lnTo>
                  <a:pt x="2804169" y="2620563"/>
                </a:lnTo>
                <a:lnTo>
                  <a:pt x="0" y="2620563"/>
                </a:lnTo>
                <a:lnTo>
                  <a:pt x="0" y="0"/>
                </a:lnTo>
                <a:close/>
              </a:path>
            </a:pathLst>
          </a:custGeom>
          <a:blipFill>
            <a:blip r:embed="rId17"/>
            <a:stretch>
              <a:fillRect l="0" t="0" r="0" b="0"/>
            </a:stretch>
          </a:blipFill>
        </p:spPr>
      </p:sp>
      <p:sp>
        <p:nvSpPr>
          <p:cNvPr name="TextBox 11" id="11"/>
          <p:cNvSpPr txBox="true"/>
          <p:nvPr/>
        </p:nvSpPr>
        <p:spPr>
          <a:xfrm rot="0">
            <a:off x="684509" y="5017269"/>
            <a:ext cx="5184987" cy="3479800"/>
          </a:xfrm>
          <a:prstGeom prst="rect">
            <a:avLst/>
          </a:prstGeom>
        </p:spPr>
        <p:txBody>
          <a:bodyPr anchor="t" rtlCol="false" tIns="0" lIns="0" bIns="0" rIns="0">
            <a:spAutoFit/>
          </a:bodyPr>
          <a:lstStyle/>
          <a:p>
            <a:pPr algn="ctr">
              <a:lnSpc>
                <a:spcPts val="3499"/>
              </a:lnSpc>
            </a:pPr>
            <a:r>
              <a:rPr lang="en-US" sz="2499">
                <a:solidFill>
                  <a:srgbClr val="414B3B"/>
                </a:solidFill>
                <a:latin typeface="Montserrat"/>
                <a:ea typeface="Montserrat"/>
                <a:cs typeface="Montserrat"/>
                <a:sym typeface="Montserrat"/>
              </a:rPr>
              <a:t>NoSQL database uses JSON-like documents. </a:t>
            </a:r>
            <a:r>
              <a:rPr lang="en-US" sz="2499">
                <a:solidFill>
                  <a:srgbClr val="414B3B"/>
                </a:solidFill>
                <a:latin typeface="Montserrat"/>
                <a:ea typeface="Montserrat"/>
                <a:cs typeface="Montserrat"/>
                <a:sym typeface="Montserrat"/>
              </a:rPr>
              <a:t>flexible, scalable, fast and easy to deploy.</a:t>
            </a:r>
          </a:p>
          <a:p>
            <a:pPr algn="ctr">
              <a:lnSpc>
                <a:spcPts val="3499"/>
              </a:lnSpc>
            </a:pPr>
            <a:r>
              <a:rPr lang="en-US" sz="2499">
                <a:solidFill>
                  <a:srgbClr val="414B3B"/>
                </a:solidFill>
                <a:latin typeface="Montserrat"/>
                <a:ea typeface="Montserrat"/>
                <a:cs typeface="Montserrat"/>
                <a:sym typeface="Montserrat"/>
              </a:rPr>
              <a:t> Used for user management,  saving favorite recipes and managing family members data and preferences as well as patients and menus</a:t>
            </a:r>
          </a:p>
        </p:txBody>
      </p:sp>
      <p:sp>
        <p:nvSpPr>
          <p:cNvPr name="TextBox 12" id="12"/>
          <p:cNvSpPr txBox="true"/>
          <p:nvPr/>
        </p:nvSpPr>
        <p:spPr>
          <a:xfrm rot="0">
            <a:off x="3733068" y="491930"/>
            <a:ext cx="10821864" cy="959239"/>
          </a:xfrm>
          <a:prstGeom prst="rect">
            <a:avLst/>
          </a:prstGeom>
        </p:spPr>
        <p:txBody>
          <a:bodyPr anchor="t" rtlCol="false" tIns="0" lIns="0" bIns="0" rIns="0">
            <a:spAutoFit/>
          </a:bodyPr>
          <a:lstStyle/>
          <a:p>
            <a:pPr algn="ctr">
              <a:lnSpc>
                <a:spcPts val="7799"/>
              </a:lnSpc>
            </a:pPr>
            <a:r>
              <a:rPr lang="en-US" sz="5571" spc="250">
                <a:solidFill>
                  <a:srgbClr val="414B3B"/>
                </a:solidFill>
                <a:latin typeface="Montserrat"/>
                <a:ea typeface="Montserrat"/>
                <a:cs typeface="Montserrat"/>
                <a:sym typeface="Montserrat"/>
              </a:rPr>
              <a:t>TECHNOLOGIES &amp; TOOLS</a:t>
            </a:r>
          </a:p>
        </p:txBody>
      </p:sp>
      <p:sp>
        <p:nvSpPr>
          <p:cNvPr name="TextBox 13" id="13"/>
          <p:cNvSpPr txBox="true"/>
          <p:nvPr/>
        </p:nvSpPr>
        <p:spPr>
          <a:xfrm rot="0">
            <a:off x="7422071" y="5105400"/>
            <a:ext cx="4442360" cy="2603500"/>
          </a:xfrm>
          <a:prstGeom prst="rect">
            <a:avLst/>
          </a:prstGeom>
        </p:spPr>
        <p:txBody>
          <a:bodyPr anchor="t" rtlCol="false" tIns="0" lIns="0" bIns="0" rIns="0">
            <a:spAutoFit/>
          </a:bodyPr>
          <a:lstStyle/>
          <a:p>
            <a:pPr algn="ctr">
              <a:lnSpc>
                <a:spcPts val="3499"/>
              </a:lnSpc>
            </a:pPr>
            <a:r>
              <a:rPr lang="en-US" sz="2499">
                <a:solidFill>
                  <a:srgbClr val="414B3B"/>
                </a:solidFill>
                <a:latin typeface="Montserrat"/>
                <a:ea typeface="Montserrat"/>
                <a:cs typeface="Montserrat"/>
                <a:sym typeface="Montserrat"/>
              </a:rPr>
              <a:t>Provides access to ‘GPT-4’, that able to generate human-like text. </a:t>
            </a:r>
          </a:p>
          <a:p>
            <a:pPr algn="ctr">
              <a:lnSpc>
                <a:spcPts val="3499"/>
              </a:lnSpc>
            </a:pPr>
            <a:r>
              <a:rPr lang="en-US" sz="2499">
                <a:solidFill>
                  <a:srgbClr val="414B3B"/>
                </a:solidFill>
                <a:latin typeface="Montserrat"/>
                <a:ea typeface="Montserrat"/>
                <a:cs typeface="Montserrat"/>
                <a:sym typeface="Montserrat"/>
              </a:rPr>
              <a:t> Used for generating recipes based on input given by the user</a:t>
            </a:r>
          </a:p>
        </p:txBody>
      </p:sp>
      <p:sp>
        <p:nvSpPr>
          <p:cNvPr name="TextBox 14" id="14"/>
          <p:cNvSpPr txBox="true"/>
          <p:nvPr/>
        </p:nvSpPr>
        <p:spPr>
          <a:xfrm rot="0">
            <a:off x="13413013" y="5086418"/>
            <a:ext cx="4417926" cy="2603500"/>
          </a:xfrm>
          <a:prstGeom prst="rect">
            <a:avLst/>
          </a:prstGeom>
        </p:spPr>
        <p:txBody>
          <a:bodyPr anchor="t" rtlCol="false" tIns="0" lIns="0" bIns="0" rIns="0">
            <a:spAutoFit/>
          </a:bodyPr>
          <a:lstStyle/>
          <a:p>
            <a:pPr algn="ctr">
              <a:lnSpc>
                <a:spcPts val="3499"/>
              </a:lnSpc>
            </a:pPr>
            <a:r>
              <a:rPr lang="en-US" sz="2499">
                <a:solidFill>
                  <a:srgbClr val="414B3B"/>
                </a:solidFill>
                <a:latin typeface="Montserrat"/>
                <a:ea typeface="Montserrat"/>
                <a:cs typeface="Montserrat"/>
                <a:sym typeface="Montserrat"/>
              </a:rPr>
              <a:t>Developing our platform as a single-page web application. Technologies like React, Tailwind, node.js used for designing an interactive user interface </a:t>
            </a:r>
          </a:p>
        </p:txBody>
      </p:sp>
      <p:sp>
        <p:nvSpPr>
          <p:cNvPr name="Freeform 15" id="15"/>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6" id="16"/>
          <p:cNvSpPr txBox="true"/>
          <p:nvPr/>
        </p:nvSpPr>
        <p:spPr>
          <a:xfrm rot="0">
            <a:off x="242776" y="9862618"/>
            <a:ext cx="225475"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true" flipV="false" rot="-7991791">
            <a:off x="16088477" y="209233"/>
            <a:ext cx="2140486" cy="2204620"/>
          </a:xfrm>
          <a:custGeom>
            <a:avLst/>
            <a:gdLst/>
            <a:ahLst/>
            <a:cxnLst/>
            <a:rect r="r" b="b" t="t" l="l"/>
            <a:pathLst>
              <a:path h="2204620" w="2140486">
                <a:moveTo>
                  <a:pt x="2140486" y="0"/>
                </a:moveTo>
                <a:lnTo>
                  <a:pt x="0" y="0"/>
                </a:lnTo>
                <a:lnTo>
                  <a:pt x="0" y="2204621"/>
                </a:lnTo>
                <a:lnTo>
                  <a:pt x="2140486" y="2204621"/>
                </a:lnTo>
                <a:lnTo>
                  <a:pt x="214048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39972" y="-911965"/>
            <a:ext cx="1363027" cy="4114800"/>
          </a:xfrm>
          <a:custGeom>
            <a:avLst/>
            <a:gdLst/>
            <a:ahLst/>
            <a:cxnLst/>
            <a:rect r="r" b="b" t="t" l="l"/>
            <a:pathLst>
              <a:path h="4114800" w="1363027">
                <a:moveTo>
                  <a:pt x="0" y="0"/>
                </a:moveTo>
                <a:lnTo>
                  <a:pt x="1363028" y="0"/>
                </a:lnTo>
                <a:lnTo>
                  <a:pt x="13630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064008" y="6773325"/>
            <a:ext cx="2223992" cy="3030994"/>
          </a:xfrm>
          <a:custGeom>
            <a:avLst/>
            <a:gdLst/>
            <a:ahLst/>
            <a:cxnLst/>
            <a:rect r="r" b="b" t="t" l="l"/>
            <a:pathLst>
              <a:path h="3030994" w="2223992">
                <a:moveTo>
                  <a:pt x="0" y="0"/>
                </a:moveTo>
                <a:lnTo>
                  <a:pt x="2223992" y="0"/>
                </a:lnTo>
                <a:lnTo>
                  <a:pt x="2223992" y="3030994"/>
                </a:lnTo>
                <a:lnTo>
                  <a:pt x="0" y="30309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622541" y="7902430"/>
            <a:ext cx="2071092" cy="2711741"/>
          </a:xfrm>
          <a:custGeom>
            <a:avLst/>
            <a:gdLst/>
            <a:ahLst/>
            <a:cxnLst/>
            <a:rect r="r" b="b" t="t" l="l"/>
            <a:pathLst>
              <a:path h="2711741" w="2071092">
                <a:moveTo>
                  <a:pt x="0" y="0"/>
                </a:moveTo>
                <a:lnTo>
                  <a:pt x="2071092" y="0"/>
                </a:lnTo>
                <a:lnTo>
                  <a:pt x="2071092" y="2711740"/>
                </a:lnTo>
                <a:lnTo>
                  <a:pt x="0" y="27117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7800085" y="1922757"/>
            <a:ext cx="2687831" cy="70556"/>
          </a:xfrm>
          <a:custGeom>
            <a:avLst/>
            <a:gdLst/>
            <a:ahLst/>
            <a:cxnLst/>
            <a:rect r="r" b="b" t="t" l="l"/>
            <a:pathLst>
              <a:path h="70556" w="2687831">
                <a:moveTo>
                  <a:pt x="0" y="0"/>
                </a:moveTo>
                <a:lnTo>
                  <a:pt x="2687830" y="0"/>
                </a:lnTo>
                <a:lnTo>
                  <a:pt x="2687830" y="70556"/>
                </a:lnTo>
                <a:lnTo>
                  <a:pt x="0" y="705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829175" y="7524992"/>
            <a:ext cx="3715750" cy="3715750"/>
          </a:xfrm>
          <a:custGeom>
            <a:avLst/>
            <a:gdLst/>
            <a:ahLst/>
            <a:cxnLst/>
            <a:rect r="r" b="b" t="t" l="l"/>
            <a:pathLst>
              <a:path h="3715750" w="3715750">
                <a:moveTo>
                  <a:pt x="0" y="0"/>
                </a:moveTo>
                <a:lnTo>
                  <a:pt x="3715750" y="0"/>
                </a:lnTo>
                <a:lnTo>
                  <a:pt x="3715750" y="3715750"/>
                </a:lnTo>
                <a:lnTo>
                  <a:pt x="0" y="37157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9" id="9"/>
          <p:cNvSpPr txBox="true"/>
          <p:nvPr/>
        </p:nvSpPr>
        <p:spPr>
          <a:xfrm rot="0">
            <a:off x="3733068" y="515474"/>
            <a:ext cx="10821864" cy="959239"/>
          </a:xfrm>
          <a:prstGeom prst="rect">
            <a:avLst/>
          </a:prstGeom>
        </p:spPr>
        <p:txBody>
          <a:bodyPr anchor="t" rtlCol="false" tIns="0" lIns="0" bIns="0" rIns="0">
            <a:spAutoFit/>
          </a:bodyPr>
          <a:lstStyle/>
          <a:p>
            <a:pPr algn="ctr">
              <a:lnSpc>
                <a:spcPts val="7799"/>
              </a:lnSpc>
            </a:pPr>
            <a:r>
              <a:rPr lang="en-US" sz="5571" spc="250">
                <a:solidFill>
                  <a:srgbClr val="414B3B"/>
                </a:solidFill>
                <a:latin typeface="Montserrat"/>
                <a:ea typeface="Montserrat"/>
                <a:cs typeface="Montserrat"/>
                <a:sym typeface="Montserrat"/>
              </a:rPr>
              <a:t>SUCCESS MEASURES</a:t>
            </a:r>
          </a:p>
        </p:txBody>
      </p:sp>
      <p:sp>
        <p:nvSpPr>
          <p:cNvPr name="TextBox 10" id="10"/>
          <p:cNvSpPr txBox="true"/>
          <p:nvPr/>
        </p:nvSpPr>
        <p:spPr>
          <a:xfrm rot="0">
            <a:off x="1894413" y="2213657"/>
            <a:ext cx="14499174" cy="6952487"/>
          </a:xfrm>
          <a:prstGeom prst="rect">
            <a:avLst/>
          </a:prstGeom>
        </p:spPr>
        <p:txBody>
          <a:bodyPr anchor="t" rtlCol="false" tIns="0" lIns="0" bIns="0" rIns="0">
            <a:spAutoFit/>
          </a:bodyPr>
          <a:lstStyle/>
          <a:p>
            <a:pPr algn="l" marL="602782" indent="-301391" lvl="1">
              <a:lnSpc>
                <a:spcPts val="5081"/>
              </a:lnSpc>
              <a:buFont typeface="Arial"/>
              <a:buChar char="•"/>
            </a:pPr>
            <a:r>
              <a:rPr lang="en-US" b="true" sz="2791">
                <a:solidFill>
                  <a:srgbClr val="414B3B"/>
                </a:solidFill>
                <a:latin typeface="Montserrat Bold"/>
                <a:ea typeface="Montserrat Bold"/>
                <a:cs typeface="Montserrat Bold"/>
                <a:sym typeface="Montserrat Bold"/>
              </a:rPr>
              <a:t> Generating Recipes</a:t>
            </a:r>
          </a:p>
          <a:p>
            <a:pPr algn="l" marL="1205564" indent="-401855" lvl="2">
              <a:lnSpc>
                <a:spcPts val="5081"/>
              </a:lnSpc>
              <a:buFont typeface="Arial"/>
              <a:buChar char="⚬"/>
            </a:pPr>
            <a:r>
              <a:rPr lang="en-US" sz="2791">
                <a:solidFill>
                  <a:srgbClr val="414B3B"/>
                </a:solidFill>
                <a:latin typeface="Montserrat"/>
                <a:ea typeface="Montserrat"/>
                <a:cs typeface="Montserrat"/>
                <a:sym typeface="Montserrat"/>
              </a:rPr>
              <a:t>Achieved by integrating OpenAI's ChatGPT API</a:t>
            </a:r>
          </a:p>
          <a:p>
            <a:pPr algn="l" marL="1205564" indent="-401855" lvl="2">
              <a:lnSpc>
                <a:spcPts val="5081"/>
              </a:lnSpc>
              <a:buFont typeface="Arial"/>
              <a:buChar char="⚬"/>
            </a:pPr>
            <a:r>
              <a:rPr lang="en-US" sz="2791">
                <a:solidFill>
                  <a:srgbClr val="414B3B"/>
                </a:solidFill>
                <a:latin typeface="Montserrat"/>
                <a:ea typeface="Montserrat"/>
                <a:cs typeface="Montserrat"/>
                <a:sym typeface="Montserrat"/>
              </a:rPr>
              <a:t>Creating </a:t>
            </a:r>
            <a:r>
              <a:rPr lang="en-US" sz="2791">
                <a:solidFill>
                  <a:srgbClr val="414B3B"/>
                </a:solidFill>
                <a:latin typeface="Montserrat"/>
                <a:ea typeface="Montserrat"/>
                <a:cs typeface="Montserrat"/>
                <a:sym typeface="Montserrat"/>
              </a:rPr>
              <a:t>recipes based on user input and pre-saved preferences</a:t>
            </a:r>
          </a:p>
          <a:p>
            <a:pPr algn="l" marL="602782" indent="-301391" lvl="1">
              <a:lnSpc>
                <a:spcPts val="5081"/>
              </a:lnSpc>
              <a:buFont typeface="Arial"/>
              <a:buChar char="•"/>
            </a:pPr>
            <a:r>
              <a:rPr lang="en-US" b="true" sz="2791">
                <a:solidFill>
                  <a:srgbClr val="414B3B"/>
                </a:solidFill>
                <a:latin typeface="Montserrat Bold"/>
                <a:ea typeface="Montserrat Bold"/>
                <a:cs typeface="Montserrat Bold"/>
                <a:sym typeface="Montserrat Bold"/>
              </a:rPr>
              <a:t> </a:t>
            </a:r>
            <a:r>
              <a:rPr lang="en-US" b="true" sz="2791">
                <a:solidFill>
                  <a:srgbClr val="414B3B"/>
                </a:solidFill>
                <a:latin typeface="Montserrat Bold"/>
                <a:ea typeface="Montserrat Bold"/>
                <a:cs typeface="Montserrat Bold"/>
                <a:sym typeface="Montserrat Bold"/>
              </a:rPr>
              <a:t>Dietary Restrictions Compliance</a:t>
            </a:r>
          </a:p>
          <a:p>
            <a:pPr algn="l" marL="1205564" indent="-401855" lvl="2">
              <a:lnSpc>
                <a:spcPts val="5081"/>
              </a:lnSpc>
              <a:buFont typeface="Arial"/>
              <a:buChar char="⚬"/>
            </a:pPr>
            <a:r>
              <a:rPr lang="en-US" sz="2791">
                <a:solidFill>
                  <a:srgbClr val="414B3B"/>
                </a:solidFill>
                <a:latin typeface="Montserrat"/>
                <a:ea typeface="Montserrat"/>
                <a:cs typeface="Montserrat"/>
                <a:sym typeface="Montserrat"/>
              </a:rPr>
              <a:t>Ensured users received appropriate recipes free from harmful ingredients</a:t>
            </a:r>
          </a:p>
          <a:p>
            <a:pPr algn="l" marL="1205564" indent="-401855" lvl="2">
              <a:lnSpc>
                <a:spcPts val="5081"/>
              </a:lnSpc>
              <a:buFont typeface="Arial"/>
              <a:buChar char="⚬"/>
            </a:pPr>
            <a:r>
              <a:rPr lang="en-US" sz="2791">
                <a:solidFill>
                  <a:srgbClr val="414B3B"/>
                </a:solidFill>
                <a:latin typeface="Montserrat"/>
                <a:ea typeface="Montserrat"/>
                <a:cs typeface="Montserrat"/>
                <a:sym typeface="Montserrat"/>
              </a:rPr>
              <a:t>Implemented well-crafted prompts guiding AI to consider user preferences and dietary needs</a:t>
            </a:r>
          </a:p>
          <a:p>
            <a:pPr algn="l" marL="602782" indent="-301391" lvl="1">
              <a:lnSpc>
                <a:spcPts val="5081"/>
              </a:lnSpc>
              <a:buFont typeface="Arial"/>
              <a:buChar char="•"/>
            </a:pPr>
            <a:r>
              <a:rPr lang="en-US" b="true" sz="2791">
                <a:solidFill>
                  <a:srgbClr val="414B3B"/>
                </a:solidFill>
                <a:latin typeface="Montserrat Bold"/>
                <a:ea typeface="Montserrat Bold"/>
                <a:cs typeface="Montserrat Bold"/>
                <a:sym typeface="Montserrat Bold"/>
              </a:rPr>
              <a:t> </a:t>
            </a:r>
            <a:r>
              <a:rPr lang="en-US" b="true" sz="2791">
                <a:solidFill>
                  <a:srgbClr val="414B3B"/>
                </a:solidFill>
                <a:latin typeface="Montserrat Bold"/>
                <a:ea typeface="Montserrat Bold"/>
                <a:cs typeface="Montserrat Bold"/>
                <a:sym typeface="Montserrat Bold"/>
              </a:rPr>
              <a:t>Variety in Recipe Options</a:t>
            </a:r>
          </a:p>
          <a:p>
            <a:pPr algn="l" marL="1205564" indent="-401855" lvl="2">
              <a:lnSpc>
                <a:spcPts val="5081"/>
              </a:lnSpc>
              <a:buFont typeface="Arial"/>
              <a:buChar char="⚬"/>
            </a:pPr>
            <a:r>
              <a:rPr lang="en-US" sz="2791">
                <a:solidFill>
                  <a:srgbClr val="414B3B"/>
                </a:solidFill>
                <a:latin typeface="Montserrat"/>
                <a:ea typeface="Montserrat"/>
                <a:cs typeface="Montserrat"/>
                <a:sym typeface="Montserrat"/>
              </a:rPr>
              <a:t>Enabled users to generate and save multiple recipes in each category</a:t>
            </a:r>
          </a:p>
          <a:p>
            <a:pPr algn="l" marL="1205564" indent="-401855" lvl="2">
              <a:lnSpc>
                <a:spcPts val="5081"/>
              </a:lnSpc>
              <a:buFont typeface="Arial"/>
              <a:buChar char="⚬"/>
            </a:pPr>
            <a:r>
              <a:rPr lang="en-US" sz="2791">
                <a:solidFill>
                  <a:srgbClr val="414B3B"/>
                </a:solidFill>
                <a:latin typeface="Montserrat"/>
                <a:ea typeface="Montserrat"/>
                <a:cs typeface="Montserrat"/>
                <a:sym typeface="Montserrat"/>
              </a:rPr>
              <a:t>Offered limitless culinary options to meet diverse dietary requirements</a:t>
            </a:r>
          </a:p>
          <a:p>
            <a:pPr algn="l">
              <a:lnSpc>
                <a:spcPts val="5081"/>
              </a:lnSpc>
            </a:pPr>
          </a:p>
        </p:txBody>
      </p:sp>
      <p:sp>
        <p:nvSpPr>
          <p:cNvPr name="Freeform 11" id="11"/>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234070" y="9862618"/>
            <a:ext cx="242888"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false" flipV="false" rot="0">
            <a:off x="-2025926" y="-911965"/>
            <a:ext cx="4656753" cy="3329578"/>
          </a:xfrm>
          <a:custGeom>
            <a:avLst/>
            <a:gdLst/>
            <a:ahLst/>
            <a:cxnLst/>
            <a:rect r="r" b="b" t="t" l="l"/>
            <a:pathLst>
              <a:path h="3329578" w="4656753">
                <a:moveTo>
                  <a:pt x="0" y="0"/>
                </a:moveTo>
                <a:lnTo>
                  <a:pt x="4656753" y="0"/>
                </a:lnTo>
                <a:lnTo>
                  <a:pt x="4656753" y="3329578"/>
                </a:lnTo>
                <a:lnTo>
                  <a:pt x="0" y="3329578"/>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39972" y="-911965"/>
            <a:ext cx="1363027" cy="4114800"/>
          </a:xfrm>
          <a:custGeom>
            <a:avLst/>
            <a:gdLst/>
            <a:ahLst/>
            <a:cxnLst/>
            <a:rect r="r" b="b" t="t" l="l"/>
            <a:pathLst>
              <a:path h="4114800" w="1363027">
                <a:moveTo>
                  <a:pt x="0" y="0"/>
                </a:moveTo>
                <a:lnTo>
                  <a:pt x="1363028" y="0"/>
                </a:lnTo>
                <a:lnTo>
                  <a:pt x="13630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046724" y="7872292"/>
            <a:ext cx="2223992" cy="3030994"/>
          </a:xfrm>
          <a:custGeom>
            <a:avLst/>
            <a:gdLst/>
            <a:ahLst/>
            <a:cxnLst/>
            <a:rect r="r" b="b" t="t" l="l"/>
            <a:pathLst>
              <a:path h="3030994" w="2223992">
                <a:moveTo>
                  <a:pt x="0" y="0"/>
                </a:moveTo>
                <a:lnTo>
                  <a:pt x="2223992" y="0"/>
                </a:lnTo>
                <a:lnTo>
                  <a:pt x="2223992" y="3030994"/>
                </a:lnTo>
                <a:lnTo>
                  <a:pt x="0" y="30309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800085" y="1922757"/>
            <a:ext cx="2687831" cy="70556"/>
          </a:xfrm>
          <a:custGeom>
            <a:avLst/>
            <a:gdLst/>
            <a:ahLst/>
            <a:cxnLst/>
            <a:rect r="r" b="b" t="t" l="l"/>
            <a:pathLst>
              <a:path h="70556" w="2687831">
                <a:moveTo>
                  <a:pt x="0" y="0"/>
                </a:moveTo>
                <a:lnTo>
                  <a:pt x="2687830" y="0"/>
                </a:lnTo>
                <a:lnTo>
                  <a:pt x="2687830" y="70556"/>
                </a:lnTo>
                <a:lnTo>
                  <a:pt x="0" y="70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3733068" y="515474"/>
            <a:ext cx="10821864" cy="959239"/>
          </a:xfrm>
          <a:prstGeom prst="rect">
            <a:avLst/>
          </a:prstGeom>
        </p:spPr>
        <p:txBody>
          <a:bodyPr anchor="t" rtlCol="false" tIns="0" lIns="0" bIns="0" rIns="0">
            <a:spAutoFit/>
          </a:bodyPr>
          <a:lstStyle/>
          <a:p>
            <a:pPr algn="ctr">
              <a:lnSpc>
                <a:spcPts val="7799"/>
              </a:lnSpc>
            </a:pPr>
            <a:r>
              <a:rPr lang="en-US" sz="5571" spc="250">
                <a:solidFill>
                  <a:srgbClr val="414B3B"/>
                </a:solidFill>
                <a:latin typeface="Montserrat"/>
                <a:ea typeface="Montserrat"/>
                <a:cs typeface="Montserrat"/>
                <a:sym typeface="Montserrat"/>
              </a:rPr>
              <a:t>CHALLENGES</a:t>
            </a:r>
          </a:p>
        </p:txBody>
      </p:sp>
      <p:sp>
        <p:nvSpPr>
          <p:cNvPr name="TextBox 7" id="7"/>
          <p:cNvSpPr txBox="true"/>
          <p:nvPr/>
        </p:nvSpPr>
        <p:spPr>
          <a:xfrm rot="0">
            <a:off x="2304750" y="2369988"/>
            <a:ext cx="9219134" cy="7406209"/>
          </a:xfrm>
          <a:prstGeom prst="rect">
            <a:avLst/>
          </a:prstGeom>
        </p:spPr>
        <p:txBody>
          <a:bodyPr anchor="t" rtlCol="false" tIns="0" lIns="0" bIns="0" rIns="0">
            <a:spAutoFit/>
          </a:bodyPr>
          <a:lstStyle/>
          <a:p>
            <a:pPr algn="l" marL="602782" indent="-301391" lvl="1">
              <a:lnSpc>
                <a:spcPts val="3908"/>
              </a:lnSpc>
              <a:spcBef>
                <a:spcPct val="0"/>
              </a:spcBef>
              <a:buFont typeface="Arial"/>
              <a:buChar char="•"/>
            </a:pPr>
            <a:r>
              <a:rPr lang="en-US" b="true" sz="2791">
                <a:solidFill>
                  <a:srgbClr val="414B3B"/>
                </a:solidFill>
                <a:latin typeface="Montserrat Bold"/>
                <a:ea typeface="Montserrat Bold"/>
                <a:cs typeface="Montserrat Bold"/>
                <a:sym typeface="Montserrat Bold"/>
              </a:rPr>
              <a:t>Prompt Quality for AI Responses</a:t>
            </a:r>
          </a:p>
          <a:p>
            <a:pPr algn="l" marL="1205564" indent="-401855" lvl="2">
              <a:lnSpc>
                <a:spcPts val="3908"/>
              </a:lnSpc>
              <a:spcBef>
                <a:spcPct val="0"/>
              </a:spcBef>
              <a:buFont typeface="Arial"/>
              <a:buChar char="⚬"/>
            </a:pPr>
            <a:r>
              <a:rPr lang="en-US" sz="2791">
                <a:solidFill>
                  <a:srgbClr val="414B3B"/>
                </a:solidFill>
                <a:latin typeface="Montserrat"/>
                <a:ea typeface="Montserrat"/>
                <a:cs typeface="Montserrat"/>
                <a:sym typeface="Montserrat"/>
              </a:rPr>
              <a:t>Early prompts generated irrelevant or low-quality recipes</a:t>
            </a:r>
          </a:p>
          <a:p>
            <a:pPr algn="l" marL="602782" indent="-301391" lvl="1">
              <a:lnSpc>
                <a:spcPts val="3908"/>
              </a:lnSpc>
              <a:spcBef>
                <a:spcPct val="0"/>
              </a:spcBef>
              <a:buFont typeface="Arial"/>
              <a:buChar char="•"/>
            </a:pPr>
            <a:r>
              <a:rPr lang="en-US" b="true" sz="2791">
                <a:solidFill>
                  <a:srgbClr val="414B3B"/>
                </a:solidFill>
                <a:latin typeface="Montserrat Bold"/>
                <a:ea typeface="Montserrat Bold"/>
                <a:cs typeface="Montserrat Bold"/>
                <a:sym typeface="Montserrat Bold"/>
              </a:rPr>
              <a:t>Formatting Issues in Recipe Display</a:t>
            </a:r>
          </a:p>
          <a:p>
            <a:pPr algn="l" marL="1205564" indent="-401855" lvl="2">
              <a:lnSpc>
                <a:spcPts val="3908"/>
              </a:lnSpc>
              <a:spcBef>
                <a:spcPct val="0"/>
              </a:spcBef>
              <a:buFont typeface="Arial"/>
              <a:buChar char="⚬"/>
            </a:pPr>
            <a:r>
              <a:rPr lang="en-US" sz="2791">
                <a:solidFill>
                  <a:srgbClr val="414B3B"/>
                </a:solidFill>
                <a:latin typeface="Montserrat"/>
                <a:ea typeface="Montserrat"/>
                <a:cs typeface="Montserrat"/>
                <a:sym typeface="Montserrat"/>
              </a:rPr>
              <a:t>Initial AI responses included undesired formatting</a:t>
            </a:r>
          </a:p>
          <a:p>
            <a:pPr algn="l" marL="602782" indent="-301391" lvl="1">
              <a:lnSpc>
                <a:spcPts val="3908"/>
              </a:lnSpc>
              <a:spcBef>
                <a:spcPct val="0"/>
              </a:spcBef>
              <a:buFont typeface="Arial"/>
              <a:buChar char="•"/>
            </a:pPr>
            <a:r>
              <a:rPr lang="en-US" b="true" sz="2791">
                <a:solidFill>
                  <a:srgbClr val="414B3B"/>
                </a:solidFill>
                <a:latin typeface="Montserrat Bold"/>
                <a:ea typeface="Montserrat Bold"/>
                <a:cs typeface="Montserrat Bold"/>
                <a:sym typeface="Montserrat Bold"/>
              </a:rPr>
              <a:t>Tailoring AI for Different User Roles</a:t>
            </a:r>
          </a:p>
          <a:p>
            <a:pPr algn="l" marL="1205564" indent="-401855" lvl="2">
              <a:lnSpc>
                <a:spcPts val="3908"/>
              </a:lnSpc>
              <a:spcBef>
                <a:spcPct val="0"/>
              </a:spcBef>
              <a:buFont typeface="Arial"/>
              <a:buChar char="⚬"/>
            </a:pPr>
            <a:r>
              <a:rPr lang="en-US" sz="2791">
                <a:solidFill>
                  <a:srgbClr val="414B3B"/>
                </a:solidFill>
                <a:latin typeface="Montserrat"/>
                <a:ea typeface="Montserrat"/>
                <a:cs typeface="Montserrat"/>
                <a:sym typeface="Montserrat"/>
              </a:rPr>
              <a:t>Needed distinct prompts for Individual, Professional, and Dietitian users</a:t>
            </a:r>
          </a:p>
          <a:p>
            <a:pPr algn="l" marL="602782" indent="-301391" lvl="1">
              <a:lnSpc>
                <a:spcPts val="3908"/>
              </a:lnSpc>
              <a:spcBef>
                <a:spcPct val="0"/>
              </a:spcBef>
              <a:buFont typeface="Arial"/>
              <a:buChar char="•"/>
            </a:pPr>
            <a:r>
              <a:rPr lang="en-US" b="true" sz="2791">
                <a:solidFill>
                  <a:srgbClr val="414B3B"/>
                </a:solidFill>
                <a:latin typeface="Montserrat Bold"/>
                <a:ea typeface="Montserrat Bold"/>
                <a:cs typeface="Montserrat Bold"/>
                <a:sym typeface="Montserrat Bold"/>
              </a:rPr>
              <a:t>Handling Repetitive Code</a:t>
            </a:r>
          </a:p>
          <a:p>
            <a:pPr algn="l" marL="1205564" indent="-401855" lvl="2">
              <a:lnSpc>
                <a:spcPts val="3908"/>
              </a:lnSpc>
              <a:spcBef>
                <a:spcPct val="0"/>
              </a:spcBef>
              <a:buFont typeface="Arial"/>
              <a:buChar char="⚬"/>
            </a:pPr>
            <a:r>
              <a:rPr lang="en-US" sz="2791">
                <a:solidFill>
                  <a:srgbClr val="414B3B"/>
                </a:solidFill>
                <a:latin typeface="Montserrat"/>
                <a:ea typeface="Montserrat"/>
                <a:cs typeface="Montserrat"/>
                <a:sym typeface="Montserrat"/>
              </a:rPr>
              <a:t>Addressed by creating reusable components to streamline development</a:t>
            </a:r>
          </a:p>
          <a:p>
            <a:pPr algn="l" marL="602782" indent="-301391" lvl="1">
              <a:lnSpc>
                <a:spcPts val="3908"/>
              </a:lnSpc>
              <a:spcBef>
                <a:spcPct val="0"/>
              </a:spcBef>
              <a:buFont typeface="Arial"/>
              <a:buChar char="•"/>
            </a:pPr>
            <a:r>
              <a:rPr lang="en-US" b="true" sz="2791">
                <a:solidFill>
                  <a:srgbClr val="414B3B"/>
                </a:solidFill>
                <a:latin typeface="Montserrat Bold"/>
                <a:ea typeface="Montserrat Bold"/>
                <a:cs typeface="Montserrat Bold"/>
                <a:sym typeface="Montserrat Bold"/>
              </a:rPr>
              <a:t>Real-Time State Updates in React</a:t>
            </a:r>
          </a:p>
          <a:p>
            <a:pPr algn="l" marL="1205564" indent="-401855" lvl="2">
              <a:lnSpc>
                <a:spcPts val="3908"/>
              </a:lnSpc>
              <a:spcBef>
                <a:spcPct val="0"/>
              </a:spcBef>
              <a:buFont typeface="Arial"/>
              <a:buChar char="⚬"/>
            </a:pPr>
            <a:r>
              <a:rPr lang="en-US" sz="2791">
                <a:solidFill>
                  <a:srgbClr val="414B3B"/>
                </a:solidFill>
                <a:latin typeface="Montserrat"/>
                <a:ea typeface="Montserrat"/>
                <a:cs typeface="Montserrat"/>
                <a:sym typeface="Montserrat"/>
              </a:rPr>
              <a:t>Overcame delayed UI updates using useState and useEffect</a:t>
            </a:r>
          </a:p>
        </p:txBody>
      </p:sp>
      <p:sp>
        <p:nvSpPr>
          <p:cNvPr name="Freeform 8" id="8"/>
          <p:cNvSpPr/>
          <p:nvPr/>
        </p:nvSpPr>
        <p:spPr>
          <a:xfrm flipH="false" flipV="false" rot="-5400000">
            <a:off x="12630674" y="2172332"/>
            <a:ext cx="6832101" cy="6832101"/>
          </a:xfrm>
          <a:custGeom>
            <a:avLst/>
            <a:gdLst/>
            <a:ahLst/>
            <a:cxnLst/>
            <a:rect r="r" b="b" t="t" l="l"/>
            <a:pathLst>
              <a:path h="6832101" w="6832101">
                <a:moveTo>
                  <a:pt x="0" y="0"/>
                </a:moveTo>
                <a:lnTo>
                  <a:pt x="6832101" y="0"/>
                </a:lnTo>
                <a:lnTo>
                  <a:pt x="6832101" y="6832101"/>
                </a:lnTo>
                <a:lnTo>
                  <a:pt x="0" y="68321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84674" y="9773897"/>
            <a:ext cx="541678" cy="541678"/>
          </a:xfrm>
          <a:custGeom>
            <a:avLst/>
            <a:gdLst/>
            <a:ahLst/>
            <a:cxnLst/>
            <a:rect r="r" b="b" t="t" l="l"/>
            <a:pathLst>
              <a:path h="541678" w="541678">
                <a:moveTo>
                  <a:pt x="0" y="0"/>
                </a:moveTo>
                <a:lnTo>
                  <a:pt x="541678" y="0"/>
                </a:lnTo>
                <a:lnTo>
                  <a:pt x="541678" y="541678"/>
                </a:lnTo>
                <a:lnTo>
                  <a:pt x="0" y="5416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239204" y="9862618"/>
            <a:ext cx="232618" cy="392811"/>
          </a:xfrm>
          <a:prstGeom prst="rect">
            <a:avLst/>
          </a:prstGeom>
        </p:spPr>
        <p:txBody>
          <a:bodyPr anchor="t" rtlCol="false" tIns="0" lIns="0" bIns="0" rIns="0">
            <a:spAutoFit/>
          </a:bodyPr>
          <a:lstStyle/>
          <a:p>
            <a:pPr algn="ctr">
              <a:lnSpc>
                <a:spcPts val="3191"/>
              </a:lnSpc>
              <a:spcBef>
                <a:spcPct val="0"/>
              </a:spcBef>
            </a:pPr>
            <a:r>
              <a:rPr lang="en-US" sz="2799" spc="125">
                <a:solidFill>
                  <a:srgbClr val="FFFFFF"/>
                </a:solidFill>
                <a:latin typeface="Montserrat"/>
                <a:ea typeface="Montserrat"/>
                <a:cs typeface="Montserrat"/>
                <a:sym typeface="Montserrat"/>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DAGQ8oO3Hq8</dc:identifier>
  <dcterms:modified xsi:type="dcterms:W3CDTF">2011-08-01T06:04:30Z</dcterms:modified>
  <cp:revision>1</cp:revision>
  <dc:title>Diet Pro</dc:title>
</cp:coreProperties>
</file>